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62" r:id="rId3"/>
    <p:sldId id="258" r:id="rId4"/>
    <p:sldId id="300" r:id="rId5"/>
    <p:sldId id="314" r:id="rId6"/>
    <p:sldId id="302" r:id="rId7"/>
    <p:sldId id="305" r:id="rId8"/>
    <p:sldId id="293" r:id="rId9"/>
    <p:sldId id="307" r:id="rId10"/>
    <p:sldId id="309" r:id="rId11"/>
    <p:sldId id="313" r:id="rId12"/>
  </p:sldIdLst>
  <p:sldSz cx="9144000" cy="6858000" type="screen4x3"/>
  <p:notesSz cx="6669088" cy="9926638"/>
  <p:custShowLst>
    <p:custShow name="Presentazione personalizzata 1" id="0">
      <p:sldLst/>
    </p:custShow>
  </p:custShow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>
          <p15:clr>
            <a:srgbClr val="A4A3A4"/>
          </p15:clr>
        </p15:guide>
        <p15:guide id="2" pos="396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isabetta Ceretti" initials="" lastIdx="2" clrIdx="0"/>
  <p:cmAuthor id="1" name="Stefano" initials="S" lastIdx="2" clrIdx="1">
    <p:extLst/>
  </p:cmAuthor>
  <p:cmAuthor id="2" name="Stefano Guarino" initials="" lastIdx="4" clrIdx="2"/>
  <p:cmAuthor id="3" name="alfieri" initials="a" lastIdx="0" clrIdx="3">
    <p:extLst>
      <p:ext uri="{19B8F6BF-5375-455C-9EA6-DF929625EA0E}">
        <p15:presenceInfo xmlns:p15="http://schemas.microsoft.com/office/powerpoint/2012/main" userId="S-1-5-21-1708537768-706699826-1343024091-23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29" autoAdjust="0"/>
  </p:normalViewPr>
  <p:slideViewPr>
    <p:cSldViewPr>
      <p:cViewPr>
        <p:scale>
          <a:sx n="100" d="100"/>
          <a:sy n="100" d="100"/>
        </p:scale>
        <p:origin x="303" y="-1530"/>
      </p:cViewPr>
      <p:guideLst>
        <p:guide orient="horz" pos="164"/>
        <p:guide pos="39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F9AE1-E68F-4404-97C5-4B10F08A0137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A3571-446F-4796-8404-946B2FEC1FB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690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247939-268E-4151-B8AF-8F0888160A26}" type="datetimeFigureOut">
              <a:rPr lang="it-IT" smtClean="0"/>
              <a:pPr/>
              <a:t>06/09/2019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C9F5F-ECAC-4803-AAFB-1FEBE1E17F0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4579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C9F5F-ECAC-4803-AAFB-1FEBE1E17F05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4050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C9F5F-ECAC-4803-AAFB-1FEBE1E17F05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3451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C9F5F-ECAC-4803-AAFB-1FEBE1E17F05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3451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 userDrawn="1"/>
        </p:nvSpPr>
        <p:spPr>
          <a:xfrm>
            <a:off x="2051720" y="5985284"/>
            <a:ext cx="58417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b="1" kern="0" spc="1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UNIVERSITA’ DEGLI STUDI DI ROMA “TOR VERGATA</a:t>
            </a:r>
            <a:r>
              <a:rPr lang="it-IT" sz="1400" kern="0" spc="1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”</a:t>
            </a:r>
          </a:p>
          <a:p>
            <a:pPr algn="ctr"/>
            <a:r>
              <a:rPr lang="it-IT" sz="1400" b="1" kern="0" spc="1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DIPARTIMENTO </a:t>
            </a:r>
            <a:r>
              <a:rPr lang="it-IT" sz="1400" b="1" kern="0" spc="1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 INGEGNERIA INDUSTRIALE</a:t>
            </a:r>
            <a:endParaRPr lang="it-IT" sz="1400" kern="0" spc="1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ttangolo 5"/>
          <p:cNvSpPr/>
          <p:nvPr userDrawn="1"/>
        </p:nvSpPr>
        <p:spPr>
          <a:xfrm>
            <a:off x="1" y="5985284"/>
            <a:ext cx="9144000" cy="576064"/>
          </a:xfrm>
          <a:prstGeom prst="rect">
            <a:avLst/>
          </a:prstGeom>
          <a:solidFill>
            <a:schemeClr val="accent2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Rettangolo 10"/>
          <p:cNvSpPr/>
          <p:nvPr userDrawn="1"/>
        </p:nvSpPr>
        <p:spPr>
          <a:xfrm>
            <a:off x="0" y="260648"/>
            <a:ext cx="9144507" cy="576064"/>
          </a:xfrm>
          <a:prstGeom prst="rect">
            <a:avLst/>
          </a:prstGeom>
          <a:solidFill>
            <a:schemeClr val="accent2"/>
          </a:solidFill>
          <a:ln w="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Picture 2" descr="C:\Users\Max\Desktop\tor vergata tecnologie\LOGO\LOGO\JPEG ALTA\tv_tecnologie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0"/>
            <a:ext cx="2196244" cy="1097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ttangolo 12"/>
          <p:cNvSpPr/>
          <p:nvPr userDrawn="1"/>
        </p:nvSpPr>
        <p:spPr>
          <a:xfrm>
            <a:off x="2051720" y="5985284"/>
            <a:ext cx="58417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b="1" kern="0" spc="1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UNIVERSITA’ DEGLI STUDI DI ROMA “TOR VERGATA</a:t>
            </a:r>
            <a:r>
              <a:rPr lang="it-IT" sz="1400" kern="0" spc="1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”</a:t>
            </a:r>
          </a:p>
          <a:p>
            <a:pPr algn="ctr"/>
            <a:r>
              <a:rPr lang="it-IT" sz="1400" b="1" kern="0" spc="1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DIPARTIMENTO </a:t>
            </a:r>
            <a:r>
              <a:rPr lang="it-IT" sz="1400" b="1" kern="0" spc="1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 INGEGNERIA INDUSTRIALE</a:t>
            </a:r>
            <a:endParaRPr lang="it-IT" sz="1400" kern="0" spc="1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056" y="5965377"/>
            <a:ext cx="577216" cy="644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91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34400" y="6659563"/>
            <a:ext cx="533400" cy="152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C41DA-071B-48E2-A694-5E39ECB0D31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pic>
        <p:nvPicPr>
          <p:cNvPr id="5" name="Picture 1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1643062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051720" y="5985284"/>
            <a:ext cx="58417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b="1" kern="0" spc="1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UNIVERSITA’ DEGLI STUDI DI ROMA “TOR VERGATA</a:t>
            </a:r>
            <a:r>
              <a:rPr lang="it-IT" sz="1400" kern="0" spc="1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”</a:t>
            </a:r>
          </a:p>
          <a:p>
            <a:pPr algn="ctr"/>
            <a:r>
              <a:rPr lang="it-IT" sz="1400" b="1" kern="0" spc="1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DIPARTIMENTO </a:t>
            </a:r>
            <a:r>
              <a:rPr lang="it-IT" sz="1400" b="1" kern="0" spc="1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 INGEGNERIA INDUSTRIALE</a:t>
            </a:r>
            <a:endParaRPr lang="it-IT" sz="1400" kern="0" spc="1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0" y="260648"/>
            <a:ext cx="9144507" cy="648072"/>
          </a:xfrm>
          <a:prstGeom prst="rect">
            <a:avLst/>
          </a:prstGeom>
          <a:solidFill>
            <a:schemeClr val="accent1"/>
          </a:solidFill>
          <a:ln w="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Picture 1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92075"/>
            <a:ext cx="1643062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ttangolo 1"/>
          <p:cNvSpPr/>
          <p:nvPr userDrawn="1"/>
        </p:nvSpPr>
        <p:spPr>
          <a:xfrm>
            <a:off x="1691680" y="323074"/>
            <a:ext cx="755349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Associazione</a:t>
            </a:r>
            <a:r>
              <a:rPr lang="it-IT" sz="2800" b="1" cap="none" spc="50" baseline="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Italiana </a:t>
            </a:r>
            <a:r>
              <a:rPr lang="it-IT" sz="2800" b="1" cap="none" spc="50" baseline="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TEcnologie</a:t>
            </a:r>
            <a:r>
              <a:rPr lang="it-IT" sz="2800" b="1" cap="none" spc="50" baseline="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Manifatturiere</a:t>
            </a:r>
            <a:endParaRPr lang="it-IT" sz="28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13" name="Picture 13"/>
          <p:cNvPicPr>
            <a:picLocks noChangeAspect="1" noChangeArrowheads="1"/>
          </p:cNvPicPr>
          <p:nvPr userDrawn="1"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72253" y="1314699"/>
            <a:ext cx="7200000" cy="458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96854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68288" y="2132856"/>
            <a:ext cx="7304112" cy="22560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ts val="1800"/>
              </a:spcBef>
              <a:spcAft>
                <a:spcPts val="2400"/>
              </a:spcAft>
            </a:pPr>
            <a:r>
              <a:rPr lang="it-IT" sz="3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Verbale della riunione periodica del Consiglio </a:t>
            </a:r>
            <a:r>
              <a:rPr lang="it-IT" sz="3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Direttivo</a:t>
            </a:r>
          </a:p>
          <a:p>
            <a:pPr algn="ctr">
              <a:lnSpc>
                <a:spcPct val="110000"/>
              </a:lnSpc>
              <a:spcBef>
                <a:spcPts val="1800"/>
              </a:spcBef>
              <a:spcAft>
                <a:spcPts val="2400"/>
              </a:spcAft>
            </a:pPr>
            <a:r>
              <a:rPr lang="it-IT" sz="3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05</a:t>
            </a:r>
            <a:r>
              <a:rPr lang="it-IT" sz="32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it-IT" sz="3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it-IT" sz="3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it-IT" sz="32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/2019</a:t>
            </a:r>
            <a:endParaRPr lang="it-IT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>
          <a:xfrm>
            <a:off x="8576363" y="6381328"/>
            <a:ext cx="533400" cy="152400"/>
          </a:xfrm>
        </p:spPr>
        <p:txBody>
          <a:bodyPr/>
          <a:lstStyle/>
          <a:p>
            <a:pPr>
              <a:defRPr/>
            </a:pPr>
            <a:fld id="{761C41DA-071B-48E2-A694-5E39ECB0D31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>
          <a:xfrm>
            <a:off x="8460432" y="6309320"/>
            <a:ext cx="533400" cy="152400"/>
          </a:xfrm>
        </p:spPr>
        <p:txBody>
          <a:bodyPr/>
          <a:lstStyle/>
          <a:p>
            <a:pPr>
              <a:defRPr/>
            </a:pPr>
            <a:fld id="{761C41DA-071B-48E2-A694-5E39ECB0D31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" name="Rettangolo 1"/>
          <p:cNvSpPr/>
          <p:nvPr/>
        </p:nvSpPr>
        <p:spPr>
          <a:xfrm>
            <a:off x="323528" y="1268760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Bilancio preventivo </a:t>
            </a:r>
            <a:r>
              <a:rPr lang="it-IT" b="1" dirty="0"/>
              <a:t>2019-2020 (A. </a:t>
            </a:r>
            <a:r>
              <a:rPr lang="it-IT" b="1" dirty="0" err="1"/>
              <a:t>Grieco</a:t>
            </a:r>
            <a:r>
              <a:rPr lang="it-IT" b="1" dirty="0" smtClean="0"/>
              <a:t>)</a:t>
            </a:r>
          </a:p>
          <a:p>
            <a:endParaRPr lang="it-IT" dirty="0" smtClean="0"/>
          </a:p>
          <a:p>
            <a:pPr algn="just"/>
            <a:r>
              <a:rPr lang="it-IT" dirty="0" smtClean="0"/>
              <a:t>Il prof </a:t>
            </a:r>
            <a:r>
              <a:rPr lang="it-IT" dirty="0" err="1" smtClean="0"/>
              <a:t>Grieco</a:t>
            </a:r>
            <a:r>
              <a:rPr lang="it-IT" dirty="0" smtClean="0"/>
              <a:t> illustra al CD il bilancio AITEM che verrà presentato in Assemblea a Settembre 2019. Nella tabella il dettaglio.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2547751"/>
            <a:ext cx="7361532" cy="374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08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57717" y="1340768"/>
            <a:ext cx="8169415" cy="407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2000" b="1" dirty="0" smtClean="0">
                <a:solidFill>
                  <a:srgbClr val="000000"/>
                </a:solidFill>
              </a:rPr>
              <a:t>Varie ed eventuali</a:t>
            </a:r>
          </a:p>
          <a:p>
            <a:pPr algn="just"/>
            <a:r>
              <a:rPr lang="it-IT" dirty="0" smtClean="0">
                <a:solidFill>
                  <a:srgbClr val="000000"/>
                </a:solidFill>
              </a:rPr>
              <a:t>Nulla </a:t>
            </a:r>
            <a:r>
              <a:rPr lang="it-IT" dirty="0">
                <a:solidFill>
                  <a:srgbClr val="000000"/>
                </a:solidFill>
              </a:rPr>
              <a:t>più essendovi da deliberare e nessuno chiedendo la parola, la riunione viene sciolta alle ore </a:t>
            </a:r>
            <a:r>
              <a:rPr lang="it-IT" dirty="0" smtClean="0">
                <a:solidFill>
                  <a:srgbClr val="000000"/>
                </a:solidFill>
              </a:rPr>
              <a:t>17.00.</a:t>
            </a:r>
          </a:p>
          <a:p>
            <a:pPr algn="just"/>
            <a:endParaRPr lang="it-IT" dirty="0">
              <a:solidFill>
                <a:srgbClr val="000000"/>
              </a:solidFill>
            </a:endParaRPr>
          </a:p>
          <a:p>
            <a:pPr algn="just"/>
            <a:r>
              <a:rPr lang="it-IT" dirty="0" smtClean="0">
                <a:solidFill>
                  <a:srgbClr val="000000"/>
                </a:solidFill>
              </a:rPr>
              <a:t>Il prossimo CD è convocato a Padova presso la sede dell’Università di Padova il giorno 08 Settembre 2019. </a:t>
            </a:r>
            <a:endParaRPr lang="it-IT" dirty="0">
              <a:solidFill>
                <a:srgbClr val="000000"/>
              </a:solidFill>
            </a:endParaRPr>
          </a:p>
          <a:p>
            <a:pPr algn="just"/>
            <a:r>
              <a:rPr lang="it-IT" dirty="0">
                <a:solidFill>
                  <a:srgbClr val="000000"/>
                </a:solidFill>
              </a:rPr>
              <a:t> </a:t>
            </a:r>
            <a:endParaRPr lang="it-IT" sz="2000" dirty="0">
              <a:solidFill>
                <a:srgbClr val="000000"/>
              </a:solidFill>
            </a:endParaRPr>
          </a:p>
          <a:p>
            <a:pPr algn="just"/>
            <a:r>
              <a:rPr lang="it-IT" dirty="0">
                <a:solidFill>
                  <a:srgbClr val="000000"/>
                </a:solidFill>
              </a:rPr>
              <a:t>Letto, confermato e sottoscritto</a:t>
            </a:r>
          </a:p>
          <a:p>
            <a:pPr algn="just"/>
            <a:r>
              <a:rPr lang="it-IT" dirty="0">
                <a:solidFill>
                  <a:srgbClr val="000000"/>
                </a:solidFill>
              </a:rPr>
              <a:t> </a:t>
            </a:r>
          </a:p>
          <a:p>
            <a:pPr algn="just"/>
            <a:r>
              <a:rPr lang="it-IT" i="1" dirty="0" smtClean="0">
                <a:solidFill>
                  <a:srgbClr val="000000"/>
                </a:solidFill>
              </a:rPr>
              <a:t>Napoli, 05/07/2019</a:t>
            </a:r>
            <a:endParaRPr lang="it-IT" dirty="0">
              <a:solidFill>
                <a:srgbClr val="000000"/>
              </a:solidFill>
            </a:endParaRPr>
          </a:p>
          <a:p>
            <a:pPr algn="just"/>
            <a:r>
              <a:rPr lang="it-IT" i="1" dirty="0">
                <a:solidFill>
                  <a:srgbClr val="000000"/>
                </a:solidFill>
              </a:rPr>
              <a:t> </a:t>
            </a:r>
            <a:endParaRPr lang="it-IT" dirty="0">
              <a:solidFill>
                <a:srgbClr val="000000"/>
              </a:solidFill>
            </a:endParaRPr>
          </a:p>
          <a:p>
            <a:pPr algn="just"/>
            <a:r>
              <a:rPr lang="it-IT" dirty="0">
                <a:solidFill>
                  <a:srgbClr val="000000"/>
                </a:solidFill>
              </a:rPr>
              <a:t> </a:t>
            </a:r>
          </a:p>
          <a:p>
            <a:pPr algn="just"/>
            <a:r>
              <a:rPr lang="it-IT" b="1" dirty="0" smtClean="0">
                <a:solidFill>
                  <a:srgbClr val="000000"/>
                </a:solidFill>
              </a:rPr>
              <a:t>Il </a:t>
            </a:r>
            <a:r>
              <a:rPr lang="it-IT" b="1" dirty="0">
                <a:solidFill>
                  <a:srgbClr val="000000"/>
                </a:solidFill>
              </a:rPr>
              <a:t>Segretario</a:t>
            </a:r>
            <a:r>
              <a:rPr lang="it-IT" dirty="0">
                <a:solidFill>
                  <a:srgbClr val="000000"/>
                </a:solidFill>
              </a:rPr>
              <a:t> 					</a:t>
            </a:r>
            <a:r>
              <a:rPr lang="it-IT" b="1" dirty="0">
                <a:solidFill>
                  <a:srgbClr val="000000"/>
                </a:solidFill>
              </a:rPr>
              <a:t>Il Presidente</a:t>
            </a:r>
            <a:endParaRPr lang="it-IT" dirty="0">
              <a:solidFill>
                <a:srgbClr val="000000"/>
              </a:solidFill>
            </a:endParaRPr>
          </a:p>
          <a:p>
            <a:pPr algn="just"/>
            <a:r>
              <a:rPr lang="it-IT" dirty="0" smtClean="0">
                <a:solidFill>
                  <a:srgbClr val="000000"/>
                </a:solidFill>
              </a:rPr>
              <a:t>prof. Stefano Guarino</a:t>
            </a:r>
            <a:r>
              <a:rPr lang="it-IT" dirty="0">
                <a:solidFill>
                  <a:srgbClr val="000000"/>
                </a:solidFill>
              </a:rPr>
              <a:t>				</a:t>
            </a:r>
            <a:r>
              <a:rPr lang="it-IT" dirty="0" smtClean="0">
                <a:solidFill>
                  <a:srgbClr val="000000"/>
                </a:solidFill>
              </a:rPr>
              <a:t>prof</a:t>
            </a:r>
            <a:r>
              <a:rPr lang="it-IT" dirty="0">
                <a:solidFill>
                  <a:srgbClr val="000000"/>
                </a:solidFill>
              </a:rPr>
              <a:t>. </a:t>
            </a:r>
            <a:r>
              <a:rPr lang="it-IT" dirty="0" smtClean="0">
                <a:solidFill>
                  <a:srgbClr val="000000"/>
                </a:solidFill>
              </a:rPr>
              <a:t>Tullio Tolio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>
          <a:xfrm>
            <a:off x="8460432" y="6309320"/>
            <a:ext cx="533400" cy="152400"/>
          </a:xfrm>
        </p:spPr>
        <p:txBody>
          <a:bodyPr/>
          <a:lstStyle/>
          <a:p>
            <a:pPr>
              <a:defRPr/>
            </a:pPr>
            <a:fld id="{761C41DA-071B-48E2-A694-5E39ECB0D31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59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39552" y="1340768"/>
            <a:ext cx="8056475" cy="5009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it-IT" sz="1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 data </a:t>
            </a:r>
            <a:r>
              <a:rPr lang="it-IT" sz="1400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17/05/2019</a:t>
            </a:r>
            <a:r>
              <a:rPr lang="it-IT" sz="14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1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alle ore </a:t>
            </a:r>
            <a:r>
              <a:rPr lang="it-IT" sz="1400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11:00</a:t>
            </a:r>
            <a:r>
              <a:rPr lang="it-IT" sz="14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si è </a:t>
            </a:r>
            <a:r>
              <a:rPr lang="it-IT" sz="14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riunito, </a:t>
            </a:r>
            <a:r>
              <a:rPr lang="it-IT" sz="1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presso </a:t>
            </a:r>
            <a:r>
              <a:rPr lang="it-IT" sz="14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la sede dell’Università di Firenze, il </a:t>
            </a:r>
            <a:r>
              <a:rPr lang="it-IT" sz="1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Consiglio Direttivo dell’Associazione </a:t>
            </a:r>
            <a:r>
              <a:rPr lang="it-IT" sz="14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AITEM nelle </a:t>
            </a:r>
            <a:r>
              <a:rPr lang="it-IT" sz="1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persone dei </a:t>
            </a:r>
            <a:r>
              <a:rPr lang="it-IT" sz="14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signori: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it-IT" sz="1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/>
              <a:buChar char="•"/>
            </a:pPr>
            <a:r>
              <a:rPr lang="it-IT" sz="1400" dirty="0" smtClean="0">
                <a:solidFill>
                  <a:srgbClr val="000000"/>
                </a:solidFill>
                <a:ea typeface="Times New Roman" panose="02020603050405020304" pitchFamily="18" charset="0"/>
                <a:cs typeface="Tahoma" panose="020B0604030504040204" pitchFamily="34" charset="0"/>
              </a:rPr>
              <a:t>ing</a:t>
            </a:r>
            <a:r>
              <a:rPr lang="it-IT" sz="1400" dirty="0">
                <a:solidFill>
                  <a:srgbClr val="000000"/>
                </a:solidFill>
                <a:ea typeface="Times New Roman" panose="02020603050405020304" pitchFamily="18" charset="0"/>
                <a:cs typeface="Tahoma" panose="020B0604030504040204" pitchFamily="34" charset="0"/>
              </a:rPr>
              <a:t>. Caccamo Fabio 				Hitachi </a:t>
            </a:r>
            <a:r>
              <a:rPr lang="it-IT" sz="1400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ahoma" panose="020B0604030504040204" pitchFamily="34" charset="0"/>
              </a:rPr>
              <a:t>Rail</a:t>
            </a:r>
            <a:endParaRPr lang="it-IT" sz="1400" dirty="0"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marL="285750" indent="-285750" algn="just">
              <a:buFont typeface="Arial"/>
              <a:buChar char="•"/>
            </a:pPr>
            <a:r>
              <a:rPr lang="it-IT" sz="1400" dirty="0" smtClean="0">
                <a:solidFill>
                  <a:srgbClr val="000000"/>
                </a:solidFill>
                <a:ea typeface="Times New Roman" panose="02020603050405020304" pitchFamily="18" charset="0"/>
                <a:cs typeface="Tahoma" panose="020B0604030504040204" pitchFamily="34" charset="0"/>
              </a:rPr>
              <a:t>prof</a:t>
            </a:r>
            <a:r>
              <a:rPr lang="it-IT" sz="1400" dirty="0">
                <a:solidFill>
                  <a:srgbClr val="000000"/>
                </a:solidFill>
                <a:ea typeface="Times New Roman" panose="02020603050405020304" pitchFamily="18" charset="0"/>
                <a:cs typeface="Tahoma" panose="020B0604030504040204" pitchFamily="34" charset="0"/>
              </a:rPr>
              <a:t>. Filice Luigino				Università della </a:t>
            </a:r>
            <a:r>
              <a:rPr lang="it-IT" sz="1400" dirty="0" smtClean="0">
                <a:solidFill>
                  <a:srgbClr val="000000"/>
                </a:solidFill>
                <a:ea typeface="Times New Roman" panose="02020603050405020304" pitchFamily="18" charset="0"/>
                <a:cs typeface="Tahoma" panose="020B0604030504040204" pitchFamily="34" charset="0"/>
              </a:rPr>
              <a:t>Calabria</a:t>
            </a:r>
          </a:p>
          <a:p>
            <a:pPr marL="285750" lvl="0" indent="-285750" algn="just">
              <a:buFont typeface="Arial"/>
              <a:buChar char="•"/>
            </a:pPr>
            <a:r>
              <a:rPr lang="it-IT" sz="1400" dirty="0">
                <a:solidFill>
                  <a:srgbClr val="000000"/>
                </a:solidFill>
                <a:ea typeface="Times New Roman" panose="02020603050405020304" pitchFamily="18" charset="0"/>
                <a:cs typeface="Tahoma" panose="020B0604030504040204" pitchFamily="34" charset="0"/>
              </a:rPr>
              <a:t>ing. Fassi Irene				ITIA </a:t>
            </a:r>
            <a:r>
              <a:rPr lang="it-IT" sz="1400" dirty="0" smtClean="0">
                <a:solidFill>
                  <a:srgbClr val="000000"/>
                </a:solidFill>
                <a:ea typeface="Times New Roman" panose="02020603050405020304" pitchFamily="18" charset="0"/>
                <a:cs typeface="Tahoma" panose="020B0604030504040204" pitchFamily="34" charset="0"/>
              </a:rPr>
              <a:t>CNR</a:t>
            </a:r>
          </a:p>
          <a:p>
            <a:pPr marL="285750" lvl="0" indent="-285750" algn="just">
              <a:buFont typeface="Arial"/>
              <a:buChar char="•"/>
            </a:pPr>
            <a:r>
              <a:rPr lang="it-IT" sz="1400" dirty="0" smtClean="0">
                <a:solidFill>
                  <a:srgbClr val="000000"/>
                </a:solidFill>
                <a:ea typeface="Times New Roman" panose="02020603050405020304" pitchFamily="18" charset="0"/>
                <a:cs typeface="Tahoma" panose="020B0604030504040204" pitchFamily="34" charset="0"/>
              </a:rPr>
              <a:t>prof. Antonio Grieco 				Università del Salento (in conference call)</a:t>
            </a:r>
            <a:endParaRPr lang="it-IT" sz="1400" dirty="0" smtClean="0">
              <a:solidFill>
                <a:srgbClr val="000000"/>
              </a:solidFill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marL="285750" lvl="0" indent="-285750" algn="just">
              <a:buFont typeface="Arial"/>
              <a:buChar char="•"/>
            </a:pPr>
            <a:r>
              <a:rPr lang="it-IT" sz="1400" dirty="0" smtClean="0">
                <a:solidFill>
                  <a:srgbClr val="000000"/>
                </a:solidFill>
                <a:ea typeface="Times New Roman" panose="02020603050405020304" pitchFamily="18" charset="0"/>
                <a:cs typeface="Tahoma" panose="020B0604030504040204" pitchFamily="34" charset="0"/>
              </a:rPr>
              <a:t>prof</a:t>
            </a:r>
            <a:r>
              <a:rPr lang="it-IT" sz="1400" dirty="0">
                <a:solidFill>
                  <a:srgbClr val="000000"/>
                </a:solidFill>
                <a:ea typeface="Times New Roman" panose="02020603050405020304" pitchFamily="18" charset="0"/>
                <a:cs typeface="Tahoma" panose="020B0604030504040204" pitchFamily="34" charset="0"/>
              </a:rPr>
              <a:t>. Guarino Stefano			Università degli Studi ‘Niccolò Cusano</a:t>
            </a:r>
            <a:r>
              <a:rPr lang="it-IT" sz="1400" dirty="0" smtClean="0">
                <a:solidFill>
                  <a:srgbClr val="000000"/>
                </a:solidFill>
                <a:ea typeface="Times New Roman" panose="02020603050405020304" pitchFamily="18" charset="0"/>
                <a:cs typeface="Tahoma" panose="020B0604030504040204" pitchFamily="34" charset="0"/>
              </a:rPr>
              <a:t>’</a:t>
            </a:r>
          </a:p>
          <a:p>
            <a:pPr marL="285750" indent="-285750" algn="just">
              <a:buFont typeface="Arial"/>
              <a:buChar char="•"/>
            </a:pPr>
            <a:r>
              <a:rPr lang="it-IT" sz="1400" dirty="0">
                <a:solidFill>
                  <a:srgbClr val="000000"/>
                </a:solidFill>
                <a:ea typeface="Times New Roman" panose="02020603050405020304" pitchFamily="18" charset="0"/>
                <a:cs typeface="Tahoma" panose="020B0604030504040204" pitchFamily="34" charset="0"/>
              </a:rPr>
              <a:t>prof. Sortino Marco 				Università di </a:t>
            </a:r>
            <a:r>
              <a:rPr lang="it-IT" sz="1400" dirty="0" smtClean="0">
                <a:solidFill>
                  <a:srgbClr val="000000"/>
                </a:solidFill>
                <a:ea typeface="Times New Roman" panose="02020603050405020304" pitchFamily="18" charset="0"/>
                <a:cs typeface="Tahoma" panose="020B0604030504040204" pitchFamily="34" charset="0"/>
              </a:rPr>
              <a:t>Udine</a:t>
            </a:r>
          </a:p>
          <a:p>
            <a:pPr marL="285750" indent="-285750" algn="just">
              <a:buFont typeface="Arial"/>
              <a:buChar char="•"/>
            </a:pPr>
            <a:r>
              <a:rPr lang="it-IT" sz="1400" dirty="0" smtClean="0">
                <a:solidFill>
                  <a:srgbClr val="000000"/>
                </a:solidFill>
                <a:ea typeface="Times New Roman" panose="02020603050405020304" pitchFamily="18" charset="0"/>
                <a:cs typeface="Tahoma" panose="020B0604030504040204" pitchFamily="34" charset="0"/>
              </a:rPr>
              <a:t>prof</a:t>
            </a:r>
            <a:r>
              <a:rPr lang="it-IT" sz="1400" dirty="0">
                <a:solidFill>
                  <a:srgbClr val="000000"/>
                </a:solidFill>
                <a:ea typeface="Times New Roman" panose="02020603050405020304" pitchFamily="18" charset="0"/>
                <a:cs typeface="Tahoma" panose="020B0604030504040204" pitchFamily="34" charset="0"/>
              </a:rPr>
              <a:t>. Tolio Tullio				Politecnico di </a:t>
            </a:r>
            <a:r>
              <a:rPr lang="it-IT" sz="1400" dirty="0" smtClean="0">
                <a:solidFill>
                  <a:srgbClr val="000000"/>
                </a:solidFill>
                <a:ea typeface="Times New Roman" panose="02020603050405020304" pitchFamily="18" charset="0"/>
                <a:cs typeface="Tahoma" panose="020B0604030504040204" pitchFamily="34" charset="0"/>
              </a:rPr>
              <a:t>Milano</a:t>
            </a:r>
          </a:p>
          <a:p>
            <a:pPr marL="285750" indent="-285750" algn="just">
              <a:buFont typeface="Arial"/>
              <a:buChar char="•"/>
            </a:pPr>
            <a:r>
              <a:rPr lang="it-IT" sz="1400" dirty="0">
                <a:solidFill>
                  <a:srgbClr val="000000"/>
                </a:solidFill>
              </a:rPr>
              <a:t>ing. </a:t>
            </a:r>
            <a:r>
              <a:rPr lang="it-IT" sz="1400" dirty="0" err="1">
                <a:solidFill>
                  <a:srgbClr val="000000"/>
                </a:solidFill>
              </a:rPr>
              <a:t>Viscardi</a:t>
            </a:r>
            <a:r>
              <a:rPr lang="it-IT" sz="1400" dirty="0">
                <a:solidFill>
                  <a:srgbClr val="000000"/>
                </a:solidFill>
              </a:rPr>
              <a:t> Michele				</a:t>
            </a:r>
            <a:r>
              <a:rPr lang="it-IT" sz="1400" dirty="0" err="1" smtClean="0">
                <a:solidFill>
                  <a:srgbClr val="000000"/>
                </a:solidFill>
              </a:rPr>
              <a:t>Cosberg</a:t>
            </a:r>
            <a:endParaRPr lang="it-IT" sz="1400" dirty="0" smtClean="0">
              <a:solidFill>
                <a:srgbClr val="000000"/>
              </a:solidFill>
            </a:endParaRPr>
          </a:p>
          <a:p>
            <a:pPr algn="just">
              <a:lnSpc>
                <a:spcPct val="115000"/>
              </a:lnSpc>
            </a:pPr>
            <a:endParaRPr lang="it-IT" sz="1400" dirty="0" smtClean="0">
              <a:solidFill>
                <a:srgbClr val="000000"/>
              </a:solidFill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it-IT" sz="14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Assenti giustificati</a:t>
            </a:r>
          </a:p>
          <a:p>
            <a:pPr marL="285750" indent="-285750" algn="just">
              <a:buFont typeface="Arial"/>
              <a:buChar char="•"/>
            </a:pPr>
            <a:r>
              <a:rPr lang="it-IT" sz="1400" dirty="0" smtClean="0">
                <a:solidFill>
                  <a:srgbClr val="000000"/>
                </a:solidFill>
              </a:rPr>
              <a:t>prof. Bariani Paolo				Università degli Studi di Padova</a:t>
            </a:r>
          </a:p>
          <a:p>
            <a:pPr marL="285750" indent="-285750" algn="just">
              <a:buFont typeface="Arial"/>
              <a:buChar char="•"/>
            </a:pPr>
            <a:r>
              <a:rPr lang="it-IT" sz="1400" dirty="0">
                <a:ea typeface="Times New Roman" panose="02020603050405020304" pitchFamily="18" charset="0"/>
                <a:cs typeface="Tahoma" panose="020B0604030504040204" pitchFamily="34" charset="0"/>
              </a:rPr>
              <a:t>prof. Dini Gino 				Università di </a:t>
            </a:r>
            <a:r>
              <a:rPr lang="it-IT" sz="1400" dirty="0" smtClean="0">
                <a:ea typeface="Times New Roman" panose="02020603050405020304" pitchFamily="18" charset="0"/>
                <a:cs typeface="Tahoma" panose="020B0604030504040204" pitchFamily="34" charset="0"/>
              </a:rPr>
              <a:t>Pisa</a:t>
            </a:r>
            <a:endParaRPr lang="it-IT" sz="1400" dirty="0" smtClean="0">
              <a:solidFill>
                <a:srgbClr val="000000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it-IT" sz="1400" dirty="0"/>
              <a:t>prof. Di Ilio Antoniomaria			Università dell’Aquila</a:t>
            </a:r>
          </a:p>
          <a:p>
            <a:pPr marL="285750" indent="-285750" algn="just">
              <a:buFont typeface="Arial"/>
              <a:buChar char="•"/>
            </a:pPr>
            <a:r>
              <a:rPr lang="it-IT" sz="1400" dirty="0">
                <a:solidFill>
                  <a:srgbClr val="000000"/>
                </a:solidFill>
                <a:ea typeface="Times New Roman" panose="02020603050405020304" pitchFamily="18" charset="0"/>
                <a:cs typeface="Tahoma" panose="020B0604030504040204" pitchFamily="34" charset="0"/>
              </a:rPr>
              <a:t>prof. Di Lorenzo Rosa				Università degli Studi di </a:t>
            </a:r>
            <a:r>
              <a:rPr lang="it-IT" sz="1400" dirty="0" smtClean="0">
                <a:solidFill>
                  <a:srgbClr val="000000"/>
                </a:solidFill>
                <a:ea typeface="Times New Roman" panose="02020603050405020304" pitchFamily="18" charset="0"/>
                <a:cs typeface="Tahoma" panose="020B0604030504040204" pitchFamily="34" charset="0"/>
              </a:rPr>
              <a:t>Palermo</a:t>
            </a:r>
            <a:endParaRPr lang="it-IT" sz="1400" dirty="0" smtClean="0">
              <a:solidFill>
                <a:srgbClr val="000000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it-IT" sz="1400" dirty="0" smtClean="0">
                <a:solidFill>
                  <a:srgbClr val="000000"/>
                </a:solidFill>
              </a:rPr>
              <a:t>prof. Spina Roberto				</a:t>
            </a:r>
            <a:r>
              <a:rPr lang="it-IT" sz="1400" dirty="0" smtClean="0">
                <a:solidFill>
                  <a:srgbClr val="000000"/>
                </a:solidFill>
                <a:ea typeface="Times New Roman" panose="02020603050405020304" pitchFamily="18" charset="0"/>
                <a:cs typeface="Tahoma" panose="020B0604030504040204" pitchFamily="34" charset="0"/>
              </a:rPr>
              <a:t>Politecnico di Bari</a:t>
            </a:r>
          </a:p>
          <a:p>
            <a:pPr marL="285750" indent="-285750" algn="just">
              <a:buFont typeface="Arial"/>
              <a:buChar char="•"/>
            </a:pPr>
            <a:r>
              <a:rPr lang="it-IT" sz="1400" dirty="0">
                <a:solidFill>
                  <a:srgbClr val="000000"/>
                </a:solidFill>
                <a:ea typeface="Times New Roman" panose="02020603050405020304" pitchFamily="18" charset="0"/>
                <a:cs typeface="Tahoma" panose="020B0604030504040204" pitchFamily="34" charset="0"/>
              </a:rPr>
              <a:t>prof. Squillace Antonino			Università di Napoli ‘Federico II</a:t>
            </a:r>
            <a:r>
              <a:rPr lang="it-IT" sz="1400" dirty="0" smtClean="0">
                <a:solidFill>
                  <a:srgbClr val="000000"/>
                </a:solidFill>
                <a:ea typeface="Times New Roman" panose="02020603050405020304" pitchFamily="18" charset="0"/>
                <a:cs typeface="Tahoma" panose="020B0604030504040204" pitchFamily="34" charset="0"/>
              </a:rPr>
              <a:t>’</a:t>
            </a:r>
          </a:p>
          <a:p>
            <a:pPr algn="just"/>
            <a:endParaRPr lang="it-IT" sz="1400" dirty="0" smtClean="0">
              <a:solidFill>
                <a:srgbClr val="000000"/>
              </a:solidFill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algn="just"/>
            <a:r>
              <a:rPr lang="it-IT" sz="1400" dirty="0" smtClean="0">
                <a:solidFill>
                  <a:srgbClr val="000000"/>
                </a:solidFill>
                <a:ea typeface="Times New Roman" panose="02020603050405020304" pitchFamily="18" charset="0"/>
                <a:cs typeface="Tahoma" panose="020B0604030504040204" pitchFamily="34" charset="0"/>
              </a:rPr>
              <a:t>Sono Invitati alla riunione del CD il prof. A. Ghiotti, la prof. S. Bruschi, il prof. Galetto. 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>
          <a:xfrm>
            <a:off x="8473343" y="6381328"/>
            <a:ext cx="533400" cy="152400"/>
          </a:xfrm>
        </p:spPr>
        <p:txBody>
          <a:bodyPr/>
          <a:lstStyle/>
          <a:p>
            <a:pPr>
              <a:defRPr/>
            </a:pPr>
            <a:fld id="{761C41DA-071B-48E2-A694-5E39ECB0D31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0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534276" y="2353491"/>
            <a:ext cx="8142180" cy="3811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ORDINE DEL </a:t>
            </a:r>
            <a:r>
              <a:rPr lang="it-IT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GIORNO</a:t>
            </a:r>
          </a:p>
          <a:p>
            <a:r>
              <a:rPr lang="it-IT" dirty="0"/>
              <a:t>1. Comunicazioni</a:t>
            </a:r>
          </a:p>
          <a:p>
            <a:r>
              <a:rPr lang="it-IT" dirty="0"/>
              <a:t>2. Approvazione Verbale dell’ultima riunione</a:t>
            </a:r>
          </a:p>
          <a:p>
            <a:r>
              <a:rPr lang="it-IT" dirty="0"/>
              <a:t>3. Richieste di iscrizione</a:t>
            </a:r>
          </a:p>
          <a:p>
            <a:r>
              <a:rPr lang="it-IT" dirty="0"/>
              <a:t>4. Analisi format riunione Aziende e piattaforma Software Open </a:t>
            </a:r>
            <a:r>
              <a:rPr lang="it-IT" dirty="0" err="1"/>
              <a:t>Innovation</a:t>
            </a:r>
            <a:r>
              <a:rPr lang="it-IT" dirty="0"/>
              <a:t> (</a:t>
            </a:r>
            <a:r>
              <a:rPr lang="it-IT" dirty="0" err="1"/>
              <a:t>L.Filice</a:t>
            </a:r>
            <a:r>
              <a:rPr lang="it-IT" dirty="0"/>
              <a:t> e ENTOPAN </a:t>
            </a:r>
            <a:r>
              <a:rPr lang="it-IT" dirty="0" err="1"/>
              <a:t>srl</a:t>
            </a:r>
            <a:r>
              <a:rPr lang="it-IT" dirty="0"/>
              <a:t>)</a:t>
            </a:r>
          </a:p>
          <a:p>
            <a:r>
              <a:rPr lang="it-IT" dirty="0"/>
              <a:t>5. Aggiornamento attività Convegno – Organizzazione Sessione </a:t>
            </a:r>
            <a:r>
              <a:rPr lang="it-IT" dirty="0" err="1"/>
              <a:t>Discussion</a:t>
            </a:r>
            <a:r>
              <a:rPr lang="it-IT" dirty="0"/>
              <a:t> (S. Bruschi)</a:t>
            </a:r>
          </a:p>
          <a:p>
            <a:r>
              <a:rPr lang="it-IT" dirty="0"/>
              <a:t>6. Programmazione Presentazioni del CD per l’Assemblea 2019</a:t>
            </a:r>
          </a:p>
          <a:p>
            <a:r>
              <a:rPr lang="it-IT" dirty="0"/>
              <a:t>7. </a:t>
            </a:r>
            <a:r>
              <a:rPr lang="it-IT" dirty="0" err="1"/>
              <a:t>Quality</a:t>
            </a:r>
            <a:r>
              <a:rPr lang="it-IT" dirty="0"/>
              <a:t> Assurance corsi </a:t>
            </a:r>
            <a:r>
              <a:rPr lang="it-IT" dirty="0" err="1"/>
              <a:t>AITeM</a:t>
            </a:r>
            <a:r>
              <a:rPr lang="it-IT" dirty="0"/>
              <a:t> Academy (M. Galetto)</a:t>
            </a:r>
          </a:p>
          <a:p>
            <a:r>
              <a:rPr lang="it-IT" dirty="0"/>
              <a:t>8. Corso </a:t>
            </a:r>
            <a:r>
              <a:rPr lang="it-IT" dirty="0" err="1"/>
              <a:t>AITeM</a:t>
            </a:r>
            <a:r>
              <a:rPr lang="it-IT" dirty="0"/>
              <a:t> Academy Udine (M. Sortino)</a:t>
            </a:r>
          </a:p>
          <a:p>
            <a:r>
              <a:rPr lang="it-IT" dirty="0"/>
              <a:t>9. Progetto AITEM ed NSF (M. Sortino)</a:t>
            </a:r>
          </a:p>
          <a:p>
            <a:r>
              <a:rPr lang="it-IT" dirty="0"/>
              <a:t>10. Bilancio Consuntivo 2018-2019 e preventivo 2019-2020 (A. </a:t>
            </a:r>
            <a:r>
              <a:rPr lang="it-IT" dirty="0" err="1"/>
              <a:t>Grieco</a:t>
            </a:r>
            <a:r>
              <a:rPr lang="it-IT" dirty="0"/>
              <a:t>)</a:t>
            </a:r>
          </a:p>
          <a:p>
            <a:r>
              <a:rPr lang="it-IT" dirty="0" smtClean="0"/>
              <a:t>11. </a:t>
            </a:r>
            <a:r>
              <a:rPr lang="it-IT" dirty="0"/>
              <a:t>Varie ed eventuali</a:t>
            </a:r>
          </a:p>
        </p:txBody>
      </p:sp>
      <p:sp>
        <p:nvSpPr>
          <p:cNvPr id="6" name="Rettangolo 5"/>
          <p:cNvSpPr/>
          <p:nvPr/>
        </p:nvSpPr>
        <p:spPr>
          <a:xfrm>
            <a:off x="467544" y="1124744"/>
            <a:ext cx="8208912" cy="1041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it-IT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Assume la presidenza, a norma di statuto, il Presidente del Consiglio Direttivo, prof. </a:t>
            </a:r>
            <a:r>
              <a:rPr lang="it-IT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Tullio Tolio. Il </a:t>
            </a:r>
            <a:r>
              <a:rPr lang="it-IT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Presidente, accertata la regolarità della convocazione ed il numero legale dei </a:t>
            </a:r>
            <a:r>
              <a:rPr lang="it-IT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Consiglieri, </a:t>
            </a:r>
            <a:r>
              <a:rPr lang="it-IT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dichiara il Consiglio validamente costituito </a:t>
            </a:r>
            <a:r>
              <a:rPr lang="it-IT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it-IT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atto a deliberare.</a:t>
            </a:r>
            <a:endParaRPr lang="it-IT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>
          <a:xfrm>
            <a:off x="8530640" y="6453336"/>
            <a:ext cx="533400" cy="152400"/>
          </a:xfrm>
        </p:spPr>
        <p:txBody>
          <a:bodyPr/>
          <a:lstStyle/>
          <a:p>
            <a:pPr>
              <a:defRPr/>
            </a:pPr>
            <a:fld id="{761C41DA-071B-48E2-A694-5E39ECB0D31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389571" y="6309320"/>
            <a:ext cx="533400" cy="152400"/>
          </a:xfrm>
        </p:spPr>
        <p:txBody>
          <a:bodyPr/>
          <a:lstStyle/>
          <a:p>
            <a:pPr>
              <a:defRPr/>
            </a:pPr>
            <a:fld id="{761C41DA-071B-48E2-A694-5E39ECB0D31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Rettangolo 4"/>
          <p:cNvSpPr/>
          <p:nvPr/>
        </p:nvSpPr>
        <p:spPr>
          <a:xfrm>
            <a:off x="251520" y="1412776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1" dirty="0" smtClean="0"/>
              <a:t>Comunicazioni del Presidente</a:t>
            </a:r>
            <a:endParaRPr lang="it-IT" dirty="0" smtClean="0"/>
          </a:p>
          <a:p>
            <a:pPr algn="just"/>
            <a:r>
              <a:rPr lang="it-IT" dirty="0" smtClean="0"/>
              <a:t>Il Presidente comunica le dimissioni di Tiziana Visconti. Quest’ultima sarà attiva nel lavoro della segreteria AITEM fino al Convegno 2019. Il CD ringrazia per il lavoro svolto in questi anni. </a:t>
            </a:r>
          </a:p>
          <a:p>
            <a:pPr algn="just"/>
            <a:r>
              <a:rPr lang="it-IT" dirty="0" smtClean="0"/>
              <a:t>Per il futuro sarà individuata una nuova figura part time a tempo determinato per garantire maggiore flessibilità. La durata del contratto sarà biennale. Verrà messo ai voti nei prossimi CD.</a:t>
            </a:r>
          </a:p>
          <a:p>
            <a:pPr algn="just"/>
            <a:endParaRPr lang="it-IT" dirty="0" smtClean="0"/>
          </a:p>
          <a:p>
            <a:pPr algn="just"/>
            <a:r>
              <a:rPr lang="it-IT" b="1" dirty="0" smtClean="0"/>
              <a:t>Approvazione </a:t>
            </a:r>
            <a:r>
              <a:rPr lang="it-IT" b="1" dirty="0"/>
              <a:t>verbale seduta </a:t>
            </a:r>
            <a:r>
              <a:rPr lang="it-IT" b="1" dirty="0" smtClean="0"/>
              <a:t>precedente</a:t>
            </a:r>
            <a:r>
              <a:rPr lang="it-IT" dirty="0" smtClean="0"/>
              <a:t>. </a:t>
            </a:r>
          </a:p>
          <a:p>
            <a:pPr algn="just"/>
            <a:r>
              <a:rPr lang="it-IT" dirty="0" smtClean="0"/>
              <a:t>Il Presidente mette all’attenzione dei consiglieri il verbale della seduta precedente. Il verbale dopo breve discussione viene approvato all’unanimità.</a:t>
            </a:r>
          </a:p>
          <a:p>
            <a:pPr algn="just"/>
            <a:endParaRPr lang="it-IT" dirty="0" smtClean="0"/>
          </a:p>
          <a:p>
            <a:pPr algn="just"/>
            <a:r>
              <a:rPr lang="it-IT" b="1" dirty="0" smtClean="0"/>
              <a:t>Richieste iscrizione</a:t>
            </a:r>
          </a:p>
          <a:p>
            <a:pPr algn="just"/>
            <a:r>
              <a:rPr lang="it-IT" dirty="0" smtClean="0"/>
              <a:t>Risultano pervenute 10 richieste di iscrizione: </a:t>
            </a:r>
            <a:r>
              <a:rPr lang="it-IT" dirty="0" err="1" smtClean="0"/>
              <a:t>Barravecchia</a:t>
            </a:r>
            <a:r>
              <a:rPr lang="it-IT" dirty="0" smtClean="0"/>
              <a:t> F. , Campanella Davide, Esperto </a:t>
            </a:r>
            <a:r>
              <a:rPr lang="it-IT" dirty="0"/>
              <a:t>V</a:t>
            </a:r>
            <a:r>
              <a:rPr lang="it-IT" dirty="0" smtClean="0"/>
              <a:t>itantonio, </a:t>
            </a:r>
            <a:r>
              <a:rPr lang="it-IT" dirty="0" err="1" smtClean="0"/>
              <a:t>Hackenhaar</a:t>
            </a:r>
            <a:r>
              <a:rPr lang="it-IT" dirty="0" smtClean="0"/>
              <a:t> William, </a:t>
            </a:r>
            <a:r>
              <a:rPr lang="it-IT" dirty="0" err="1" smtClean="0"/>
              <a:t>Lizzul</a:t>
            </a:r>
            <a:r>
              <a:rPr lang="it-IT" dirty="0" smtClean="0"/>
              <a:t> Lucia, Masato Davide, Negozio Marco, Palmieri Maria Emanuela, Verna Elisa, Rubino Gianluca che vengono accettate. </a:t>
            </a:r>
          </a:p>
        </p:txBody>
      </p:sp>
    </p:spTree>
    <p:extLst>
      <p:ext uri="{BB962C8B-B14F-4D97-AF65-F5344CB8AC3E}">
        <p14:creationId xmlns:p14="http://schemas.microsoft.com/office/powerpoint/2010/main" val="137987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503096" y="6372944"/>
            <a:ext cx="533400" cy="152400"/>
          </a:xfrm>
        </p:spPr>
        <p:txBody>
          <a:bodyPr/>
          <a:lstStyle/>
          <a:p>
            <a:pPr>
              <a:defRPr/>
            </a:pPr>
            <a:fld id="{761C41DA-071B-48E2-A694-5E39ECB0D31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323528" y="1124744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/>
              <a:t>Analisi format riunione Aziende e piattaforma Software Open </a:t>
            </a:r>
            <a:r>
              <a:rPr lang="it-IT" sz="1600" b="1" dirty="0" err="1"/>
              <a:t>Innovation</a:t>
            </a:r>
            <a:r>
              <a:rPr lang="it-IT" sz="1600" b="1" dirty="0"/>
              <a:t> (</a:t>
            </a:r>
            <a:r>
              <a:rPr lang="it-IT" sz="1600" b="1" dirty="0" err="1"/>
              <a:t>L.Filice</a:t>
            </a:r>
            <a:r>
              <a:rPr lang="it-IT" sz="1600" b="1" dirty="0"/>
              <a:t> e ENTOPAN </a:t>
            </a:r>
            <a:r>
              <a:rPr lang="it-IT" sz="1600" b="1" dirty="0" err="1"/>
              <a:t>srl</a:t>
            </a:r>
            <a:r>
              <a:rPr lang="it-IT" sz="1600" b="1" dirty="0"/>
              <a:t>)</a:t>
            </a:r>
          </a:p>
          <a:p>
            <a:pPr algn="just"/>
            <a:r>
              <a:rPr lang="it-IT" sz="1600" dirty="0" smtClean="0"/>
              <a:t>Prof. </a:t>
            </a:r>
            <a:r>
              <a:rPr lang="it-IT" sz="1600" dirty="0" err="1" smtClean="0"/>
              <a:t>Filice</a:t>
            </a:r>
            <a:r>
              <a:rPr lang="it-IT" sz="1600" dirty="0"/>
              <a:t> </a:t>
            </a:r>
            <a:r>
              <a:rPr lang="it-IT" sz="1600" dirty="0" smtClean="0"/>
              <a:t>illustra al CD la Piattaforma OIMAN (Open </a:t>
            </a:r>
            <a:r>
              <a:rPr lang="it-IT" sz="1600" dirty="0" err="1" smtClean="0"/>
              <a:t>Innovation</a:t>
            </a:r>
            <a:r>
              <a:rPr lang="it-IT" sz="1600" dirty="0" smtClean="0"/>
              <a:t> Manufacturing). Si tratta della prima piattaforma tematica per un’associazione scientifica in Italia. In tale piattaforma le aziende possono lanciare delle </a:t>
            </a:r>
            <a:r>
              <a:rPr lang="it-IT" sz="1600" dirty="0" err="1" smtClean="0"/>
              <a:t>challenges</a:t>
            </a:r>
            <a:r>
              <a:rPr lang="it-IT" sz="1600" dirty="0" smtClean="0"/>
              <a:t> che possono essere raccolte da altre aziende, organismi di ricerca ecc. </a:t>
            </a:r>
          </a:p>
          <a:p>
            <a:pPr algn="just"/>
            <a:r>
              <a:rPr lang="it-IT" sz="1600" dirty="0" smtClean="0"/>
              <a:t>Viene </a:t>
            </a:r>
            <a:r>
              <a:rPr lang="it-IT" sz="1600" dirty="0" smtClean="0"/>
              <a:t>presentata l’architettura della piattaforma OIMAN. Nell’ambito della definizione di una </a:t>
            </a:r>
            <a:r>
              <a:rPr lang="it-IT" sz="1600" dirty="0" err="1" smtClean="0"/>
              <a:t>challenge</a:t>
            </a:r>
            <a:r>
              <a:rPr lang="it-IT" sz="1600" dirty="0" smtClean="0"/>
              <a:t> sono disponibili diversi </a:t>
            </a:r>
            <a:r>
              <a:rPr lang="it-IT" sz="1600" dirty="0" err="1" smtClean="0"/>
              <a:t>tool</a:t>
            </a:r>
            <a:r>
              <a:rPr lang="it-IT" sz="1600" dirty="0" smtClean="0"/>
              <a:t>: descrivi idea, scegli policy, lancia </a:t>
            </a:r>
            <a:r>
              <a:rPr lang="it-IT" sz="1600" dirty="0" err="1" smtClean="0"/>
              <a:t>challenge</a:t>
            </a:r>
            <a:r>
              <a:rPr lang="it-IT" sz="1600" dirty="0" smtClean="0"/>
              <a:t>, algoritmo di raccomandazione, proponi soluzione, algoritmo di valutazione, scegli al soluzione, </a:t>
            </a:r>
            <a:r>
              <a:rPr lang="it-IT" sz="1600" dirty="0" err="1" smtClean="0"/>
              <a:t>premialità</a:t>
            </a:r>
            <a:r>
              <a:rPr lang="it-IT" sz="1600" dirty="0" smtClean="0"/>
              <a:t> e acquisizione di punti, ecc.</a:t>
            </a:r>
            <a:endParaRPr lang="it-IT" sz="1600" dirty="0"/>
          </a:p>
          <a:p>
            <a:pPr algn="just"/>
            <a:r>
              <a:rPr lang="it-IT" sz="1600" dirty="0" smtClean="0"/>
              <a:t>Il CD ritiene che possa essere uno strumento da associare alle Sezioni per individuare le tematiche sulle quali attivare le </a:t>
            </a:r>
            <a:r>
              <a:rPr lang="it-IT" sz="1600" dirty="0" err="1"/>
              <a:t>c</a:t>
            </a:r>
            <a:r>
              <a:rPr lang="it-IT" sz="1600" dirty="0" err="1" smtClean="0"/>
              <a:t>hallenges</a:t>
            </a:r>
            <a:endParaRPr lang="it-IT" sz="1600" dirty="0" smtClean="0"/>
          </a:p>
          <a:p>
            <a:pPr algn="just"/>
            <a:r>
              <a:rPr lang="it-IT" sz="1600" dirty="0" smtClean="0"/>
              <a:t>L’ing. Fabio Caccamo ritiene sia uno strumento proficuo se strutturato bene, su tempi di 4-6 mesi in funzione dell’</a:t>
            </a:r>
            <a:r>
              <a:rPr lang="it-IT" sz="1600" dirty="0" err="1" smtClean="0"/>
              <a:t>effort</a:t>
            </a:r>
            <a:r>
              <a:rPr lang="it-IT" sz="1600" dirty="0" smtClean="0"/>
              <a:t> richiesto per lo sviluppo dell’idea. Si evidenzia anche la possibilità di una </a:t>
            </a:r>
            <a:r>
              <a:rPr lang="it-IT" sz="1600" dirty="0" err="1" smtClean="0"/>
              <a:t>clusterizzazione</a:t>
            </a:r>
            <a:r>
              <a:rPr lang="it-IT" sz="1600" dirty="0" smtClean="0"/>
              <a:t> delle proposte.</a:t>
            </a:r>
          </a:p>
          <a:p>
            <a:pPr algn="just"/>
            <a:r>
              <a:rPr lang="it-IT" sz="1600" dirty="0" smtClean="0"/>
              <a:t>L’ing. </a:t>
            </a:r>
            <a:r>
              <a:rPr lang="it-IT" sz="1600" dirty="0" err="1" smtClean="0"/>
              <a:t>Viscardi</a:t>
            </a:r>
            <a:r>
              <a:rPr lang="it-IT" sz="1600" dirty="0" smtClean="0"/>
              <a:t> ritiene che potrebbe essere uno strumento interessante ma le aziende devono essere sensibilizzate, bisogna cambiare la cultura.</a:t>
            </a:r>
          </a:p>
          <a:p>
            <a:pPr algn="just"/>
            <a:r>
              <a:rPr lang="it-IT" sz="1600" dirty="0" smtClean="0"/>
              <a:t>Il CD </a:t>
            </a:r>
            <a:r>
              <a:rPr lang="it-IT" sz="1600" dirty="0" smtClean="0"/>
              <a:t>decide </a:t>
            </a:r>
            <a:r>
              <a:rPr lang="it-IT" sz="1600" dirty="0" smtClean="0"/>
              <a:t>di </a:t>
            </a:r>
            <a:r>
              <a:rPr lang="it-IT" sz="1600" dirty="0" smtClean="0"/>
              <a:t>valutare </a:t>
            </a:r>
            <a:r>
              <a:rPr lang="it-IT" sz="1600" dirty="0" smtClean="0"/>
              <a:t>come e se intraprendere tale iniziativa strutturandola progressivamente dopo attente riflessioni. Si decide di organizzare un evento con 10 aziende per presentare iniziativa nella prima settimana di Novembre.</a:t>
            </a:r>
          </a:p>
        </p:txBody>
      </p:sp>
    </p:spTree>
    <p:extLst>
      <p:ext uri="{BB962C8B-B14F-4D97-AF65-F5344CB8AC3E}">
        <p14:creationId xmlns:p14="http://schemas.microsoft.com/office/powerpoint/2010/main" val="953711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604448" y="6444952"/>
            <a:ext cx="533400" cy="152400"/>
          </a:xfrm>
        </p:spPr>
        <p:txBody>
          <a:bodyPr/>
          <a:lstStyle/>
          <a:p>
            <a:pPr>
              <a:defRPr/>
            </a:pPr>
            <a:r>
              <a:rPr lang="en-US" dirty="0"/>
              <a:t>6</a:t>
            </a:r>
          </a:p>
        </p:txBody>
      </p:sp>
      <p:sp>
        <p:nvSpPr>
          <p:cNvPr id="6" name="Rettangolo 5"/>
          <p:cNvSpPr/>
          <p:nvPr/>
        </p:nvSpPr>
        <p:spPr>
          <a:xfrm>
            <a:off x="311518" y="1196752"/>
            <a:ext cx="856895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1" dirty="0"/>
              <a:t>Aggiornamento attività Convegno – Organizzazione Sessione </a:t>
            </a:r>
            <a:r>
              <a:rPr lang="it-IT" b="1" dirty="0" err="1" smtClean="0"/>
              <a:t>Discussion</a:t>
            </a:r>
            <a:endParaRPr lang="it-IT" b="1" dirty="0" smtClean="0"/>
          </a:p>
          <a:p>
            <a:pPr algn="just"/>
            <a:r>
              <a:rPr lang="it-IT" b="1" dirty="0" smtClean="0"/>
              <a:t> </a:t>
            </a:r>
          </a:p>
          <a:p>
            <a:pPr algn="just"/>
            <a:r>
              <a:rPr lang="it-IT" dirty="0" smtClean="0">
                <a:solidFill>
                  <a:srgbClr val="000000"/>
                </a:solidFill>
              </a:rPr>
              <a:t>Il Prof. Ghiotti illustra il programma del Convegno. Quest’ultimo è disponibile sul sito web AIEM. </a:t>
            </a:r>
          </a:p>
          <a:p>
            <a:pPr algn="just"/>
            <a:r>
              <a:rPr lang="it-IT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Il prof. Ghiotti aggiorna il CD sullo stato di avanzamento dei lavori scientifici. La procedura di revisione è terminata in linea con i tempi e la comunicazione accettazione finale </a:t>
            </a:r>
            <a:r>
              <a:rPr lang="it-IT" dirty="0">
                <a:ea typeface="Times New Roman" panose="02020603050405020304" pitchFamily="18" charset="0"/>
                <a:cs typeface="Times New Roman" panose="02020603050405020304" pitchFamily="18" charset="0"/>
              </a:rPr>
              <a:t>è stata inviata a tutti gli autori. E’ stato pertanto delineato il programma di dettaglio dei lavori </a:t>
            </a:r>
            <a:r>
              <a:rPr lang="it-IT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scientifici. </a:t>
            </a:r>
            <a:r>
              <a:rPr lang="it-IT" dirty="0" smtClean="0">
                <a:solidFill>
                  <a:srgbClr val="000000"/>
                </a:solidFill>
              </a:rPr>
              <a:t>Gli interventi dei </a:t>
            </a:r>
            <a:r>
              <a:rPr lang="it-IT" dirty="0" err="1" smtClean="0">
                <a:solidFill>
                  <a:srgbClr val="000000"/>
                </a:solidFill>
              </a:rPr>
              <a:t>Keynote</a:t>
            </a:r>
            <a:r>
              <a:rPr lang="it-IT" dirty="0" smtClean="0">
                <a:solidFill>
                  <a:srgbClr val="000000"/>
                </a:solidFill>
              </a:rPr>
              <a:t> Speakers saranno del prof. De </a:t>
            </a:r>
            <a:r>
              <a:rPr lang="it-IT" dirty="0" err="1" smtClean="0">
                <a:solidFill>
                  <a:srgbClr val="000000"/>
                </a:solidFill>
              </a:rPr>
              <a:t>Chiffre</a:t>
            </a:r>
            <a:r>
              <a:rPr lang="it-IT" dirty="0">
                <a:solidFill>
                  <a:srgbClr val="000000"/>
                </a:solidFill>
              </a:rPr>
              <a:t> </a:t>
            </a:r>
            <a:r>
              <a:rPr lang="it-IT" dirty="0" smtClean="0">
                <a:solidFill>
                  <a:srgbClr val="000000"/>
                </a:solidFill>
              </a:rPr>
              <a:t>e del dott. Fioretti (Pietro Rosa TB). I loro interventi sono previsti in sessione plenaria nella giornata di Lunedì 10 Settembre 2019. Le sessioni dedicate ai GR ricercatori avranno luogo nella giornata di Lunedì 11 e ciascun relatore avrà a disposizione 25 minuti per la presentazione. Martedì 11 e Mercoledì 12 sono previste le sessioni parallele e gli speakers corner. </a:t>
            </a:r>
            <a:r>
              <a:rPr lang="it-IT" dirty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dirty="0"/>
              <a:t>Nella pia</a:t>
            </a:r>
            <a:r>
              <a:rPr lang="it-IT" dirty="0">
                <a:solidFill>
                  <a:srgbClr val="000000"/>
                </a:solidFill>
              </a:rPr>
              <a:t>nificazione delle sessioni con i singoli lavori ne sono stati previsti 5 o 6 per sessione. </a:t>
            </a:r>
            <a:endParaRPr lang="it-IT" dirty="0" smtClean="0">
              <a:solidFill>
                <a:srgbClr val="000000"/>
              </a:solidFill>
            </a:endParaRPr>
          </a:p>
          <a:p>
            <a:pPr algn="just"/>
            <a:r>
              <a:rPr lang="it-IT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Il prof. Ghiotti aggiorna infine la situazione del budget. Le sponsorizzazioni saranno fatte attraverso il Dipartimento e sono ad oggi circa 10000 euro. Quest’ultimo si farà pertanto carico di pagare alcune spese del Convegno. Gli incassi previsti sono di 52000 euro di cui 42000 quote di iscrizione . Le spese sono stimante in 32000. L’utile previsto è di 20000 euro.</a:t>
            </a:r>
          </a:p>
        </p:txBody>
      </p:sp>
    </p:spTree>
    <p:extLst>
      <p:ext uri="{BB962C8B-B14F-4D97-AF65-F5344CB8AC3E}">
        <p14:creationId xmlns:p14="http://schemas.microsoft.com/office/powerpoint/2010/main" val="140824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95536" y="1340768"/>
            <a:ext cx="835292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1" dirty="0"/>
              <a:t>Programmazione Presentazioni del CD per l’Assemblea 2019</a:t>
            </a:r>
          </a:p>
          <a:p>
            <a:pPr algn="just"/>
            <a:r>
              <a:rPr lang="it-IT" dirty="0" smtClean="0">
                <a:solidFill>
                  <a:srgbClr val="000000"/>
                </a:solidFill>
              </a:rPr>
              <a:t>IL CD discute e delinea i punti da presentare e discutere durante l’assemblea. I punti saranno i seguenti:</a:t>
            </a:r>
          </a:p>
          <a:p>
            <a:pPr marL="285750" indent="-285750" algn="just">
              <a:buFontTx/>
              <a:buChar char="-"/>
            </a:pPr>
            <a:r>
              <a:rPr lang="it-IT" dirty="0" smtClean="0">
                <a:solidFill>
                  <a:srgbClr val="000000"/>
                </a:solidFill>
              </a:rPr>
              <a:t>AITEM Academy: nuovo format, scuole organizzate e prossimi eventi, resoconto AITEM Academy base Padova, e analisi delle partecipazioni alla Academy (interni o aziende) – S. Bruschi</a:t>
            </a:r>
          </a:p>
          <a:p>
            <a:pPr marL="285750" indent="-285750" algn="just">
              <a:buFontTx/>
              <a:buChar char="-"/>
            </a:pPr>
            <a:r>
              <a:rPr lang="it-IT" dirty="0" err="1" smtClean="0">
                <a:solidFill>
                  <a:srgbClr val="000000"/>
                </a:solidFill>
              </a:rPr>
              <a:t>Quality</a:t>
            </a:r>
            <a:r>
              <a:rPr lang="it-IT" dirty="0" smtClean="0">
                <a:solidFill>
                  <a:srgbClr val="000000"/>
                </a:solidFill>
              </a:rPr>
              <a:t> </a:t>
            </a:r>
            <a:r>
              <a:rPr lang="it-IT" dirty="0">
                <a:solidFill>
                  <a:srgbClr val="000000"/>
                </a:solidFill>
              </a:rPr>
              <a:t>A</a:t>
            </a:r>
            <a:r>
              <a:rPr lang="it-IT" dirty="0" smtClean="0">
                <a:solidFill>
                  <a:srgbClr val="000000"/>
                </a:solidFill>
              </a:rPr>
              <a:t>ssurance (</a:t>
            </a:r>
            <a:r>
              <a:rPr lang="it-IT" dirty="0">
                <a:solidFill>
                  <a:srgbClr val="000000"/>
                </a:solidFill>
              </a:rPr>
              <a:t>M</a:t>
            </a:r>
            <a:r>
              <a:rPr lang="it-IT" dirty="0" smtClean="0">
                <a:solidFill>
                  <a:srgbClr val="000000"/>
                </a:solidFill>
              </a:rPr>
              <a:t>. Galetto)</a:t>
            </a:r>
          </a:p>
          <a:p>
            <a:pPr marL="285750" indent="-285750" algn="just">
              <a:buFontTx/>
              <a:buChar char="-"/>
            </a:pPr>
            <a:r>
              <a:rPr lang="it-IT" dirty="0" smtClean="0">
                <a:solidFill>
                  <a:srgbClr val="000000"/>
                </a:solidFill>
              </a:rPr>
              <a:t>Manuthon  (P. Albertelli), invitare aziende che hanno partecipato </a:t>
            </a:r>
          </a:p>
          <a:p>
            <a:pPr marL="285750" indent="-285750" algn="just">
              <a:buFontTx/>
              <a:buChar char="-"/>
            </a:pPr>
            <a:r>
              <a:rPr lang="it-IT" dirty="0" smtClean="0">
                <a:solidFill>
                  <a:srgbClr val="000000"/>
                </a:solidFill>
              </a:rPr>
              <a:t>Comunicazione (L. </a:t>
            </a:r>
            <a:r>
              <a:rPr lang="it-IT" dirty="0" err="1" smtClean="0">
                <a:solidFill>
                  <a:srgbClr val="000000"/>
                </a:solidFill>
              </a:rPr>
              <a:t>Filice</a:t>
            </a:r>
            <a:r>
              <a:rPr lang="it-IT" dirty="0" smtClean="0">
                <a:solidFill>
                  <a:srgbClr val="000000"/>
                </a:solidFill>
              </a:rPr>
              <a:t>)</a:t>
            </a:r>
          </a:p>
          <a:p>
            <a:pPr marL="285750" indent="-285750" algn="just">
              <a:buFontTx/>
              <a:buChar char="-"/>
            </a:pPr>
            <a:r>
              <a:rPr lang="it-IT" dirty="0" smtClean="0">
                <a:solidFill>
                  <a:srgbClr val="000000"/>
                </a:solidFill>
              </a:rPr>
              <a:t>Riorganizzazione delle Sezioni (L. </a:t>
            </a:r>
            <a:r>
              <a:rPr lang="it-IT" dirty="0" err="1" smtClean="0">
                <a:solidFill>
                  <a:srgbClr val="000000"/>
                </a:solidFill>
              </a:rPr>
              <a:t>Filice</a:t>
            </a:r>
            <a:r>
              <a:rPr lang="it-IT" dirty="0" smtClean="0">
                <a:solidFill>
                  <a:srgbClr val="000000"/>
                </a:solidFill>
              </a:rPr>
              <a:t>)</a:t>
            </a:r>
          </a:p>
          <a:p>
            <a:pPr marL="285750" indent="-285750" algn="just">
              <a:buFontTx/>
              <a:buChar char="-"/>
            </a:pPr>
            <a:r>
              <a:rPr lang="it-IT" dirty="0" smtClean="0">
                <a:solidFill>
                  <a:srgbClr val="000000"/>
                </a:solidFill>
              </a:rPr>
              <a:t>Internazionalizzazione (M. Sortino)</a:t>
            </a:r>
          </a:p>
          <a:p>
            <a:pPr marL="285750" indent="-285750" algn="just">
              <a:buFontTx/>
              <a:buChar char="-"/>
            </a:pPr>
            <a:r>
              <a:rPr lang="it-IT" dirty="0" smtClean="0">
                <a:solidFill>
                  <a:srgbClr val="000000"/>
                </a:solidFill>
              </a:rPr>
              <a:t>Cambiamento stato giuridico AITEM (A. Squillace)</a:t>
            </a:r>
          </a:p>
          <a:p>
            <a:pPr marL="285750" indent="-285750" algn="just">
              <a:buFontTx/>
              <a:buChar char="-"/>
            </a:pPr>
            <a:r>
              <a:rPr lang="it-IT" dirty="0" smtClean="0">
                <a:solidFill>
                  <a:srgbClr val="000000"/>
                </a:solidFill>
              </a:rPr>
              <a:t>Premi (T. Visconti), preparare 2 slide di sintesi dei primi assegnati</a:t>
            </a:r>
          </a:p>
          <a:p>
            <a:pPr marL="285750" indent="-285750" algn="just">
              <a:buFontTx/>
              <a:buChar char="-"/>
            </a:pPr>
            <a:r>
              <a:rPr lang="it-IT" dirty="0" smtClean="0">
                <a:solidFill>
                  <a:srgbClr val="000000"/>
                </a:solidFill>
              </a:rPr>
              <a:t>Bilancio (A. </a:t>
            </a:r>
            <a:r>
              <a:rPr lang="it-IT" dirty="0" err="1" smtClean="0">
                <a:solidFill>
                  <a:srgbClr val="000000"/>
                </a:solidFill>
              </a:rPr>
              <a:t>Grieco</a:t>
            </a:r>
            <a:r>
              <a:rPr lang="it-IT" dirty="0" smtClean="0">
                <a:solidFill>
                  <a:srgbClr val="000000"/>
                </a:solidFill>
              </a:rPr>
              <a:t>)</a:t>
            </a:r>
          </a:p>
          <a:p>
            <a:pPr marL="285750" indent="-285750" algn="just">
              <a:buFontTx/>
              <a:buChar char="-"/>
            </a:pPr>
            <a:r>
              <a:rPr lang="it-IT" dirty="0" smtClean="0">
                <a:solidFill>
                  <a:srgbClr val="000000"/>
                </a:solidFill>
              </a:rPr>
              <a:t>Presentazione prossimi eventi </a:t>
            </a:r>
          </a:p>
          <a:p>
            <a:pPr algn="just"/>
            <a:r>
              <a:rPr lang="it-IT" dirty="0">
                <a:solidFill>
                  <a:srgbClr val="000000"/>
                </a:solidFill>
              </a:rPr>
              <a:t>	</a:t>
            </a:r>
            <a:r>
              <a:rPr lang="it-IT" dirty="0" smtClean="0">
                <a:solidFill>
                  <a:srgbClr val="000000"/>
                </a:solidFill>
              </a:rPr>
              <a:t>a) Workshop Roma (</a:t>
            </a:r>
            <a:r>
              <a:rPr lang="it-IT" dirty="0" err="1" smtClean="0">
                <a:solidFill>
                  <a:srgbClr val="000000"/>
                </a:solidFill>
              </a:rPr>
              <a:t>Tagliaferri</a:t>
            </a:r>
            <a:r>
              <a:rPr lang="it-IT" dirty="0" smtClean="0">
                <a:solidFill>
                  <a:srgbClr val="000000"/>
                </a:solidFill>
              </a:rPr>
              <a:t>), </a:t>
            </a:r>
          </a:p>
          <a:p>
            <a:pPr algn="just"/>
            <a:r>
              <a:rPr lang="it-IT" dirty="0">
                <a:solidFill>
                  <a:srgbClr val="000000"/>
                </a:solidFill>
              </a:rPr>
              <a:t>	</a:t>
            </a:r>
            <a:r>
              <a:rPr lang="it-IT" dirty="0" smtClean="0">
                <a:solidFill>
                  <a:srgbClr val="000000"/>
                </a:solidFill>
              </a:rPr>
              <a:t>b) Convegno Milano</a:t>
            </a:r>
          </a:p>
          <a:p>
            <a:pPr algn="just"/>
            <a:endParaRPr lang="it-IT" dirty="0" smtClean="0">
              <a:solidFill>
                <a:srgbClr val="0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604448" y="6444952"/>
            <a:ext cx="533400" cy="152400"/>
          </a:xfrm>
        </p:spPr>
        <p:txBody>
          <a:bodyPr/>
          <a:lstStyle/>
          <a:p>
            <a:pPr>
              <a:defRPr/>
            </a:pPr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43463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534400" y="6381328"/>
            <a:ext cx="533400" cy="152400"/>
          </a:xfrm>
        </p:spPr>
        <p:txBody>
          <a:bodyPr/>
          <a:lstStyle/>
          <a:p>
            <a:pPr>
              <a:defRPr/>
            </a:pPr>
            <a:fld id="{761C41DA-071B-48E2-A694-5E39ECB0D31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467544" y="1762938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err="1" smtClean="0"/>
              <a:t>Quality</a:t>
            </a:r>
            <a:r>
              <a:rPr lang="it-IT" b="1" dirty="0" smtClean="0"/>
              <a:t> </a:t>
            </a:r>
            <a:r>
              <a:rPr lang="it-IT" b="1" dirty="0"/>
              <a:t>Assurance corsi </a:t>
            </a:r>
            <a:r>
              <a:rPr lang="it-IT" b="1" dirty="0" err="1"/>
              <a:t>AITeM</a:t>
            </a:r>
            <a:r>
              <a:rPr lang="it-IT" b="1" dirty="0"/>
              <a:t> Academy (M. Galetto)</a:t>
            </a:r>
          </a:p>
          <a:p>
            <a:pPr algn="just"/>
            <a:r>
              <a:rPr lang="it-IT" dirty="0" smtClean="0"/>
              <a:t>Il prof. Galetto parla in merito alle procedure di </a:t>
            </a:r>
            <a:r>
              <a:rPr lang="it-IT" dirty="0" err="1" smtClean="0"/>
              <a:t>quality</a:t>
            </a:r>
            <a:r>
              <a:rPr lang="it-IT" dirty="0" smtClean="0"/>
              <a:t> </a:t>
            </a:r>
            <a:r>
              <a:rPr lang="it-IT" dirty="0" err="1" smtClean="0"/>
              <a:t>assurance</a:t>
            </a:r>
            <a:r>
              <a:rPr lang="it-IT" dirty="0" smtClean="0"/>
              <a:t> in AITEM da applicare nello specifico alle iniziative AITEM Academy. </a:t>
            </a:r>
          </a:p>
          <a:p>
            <a:pPr algn="just"/>
            <a:r>
              <a:rPr lang="it-IT" dirty="0" smtClean="0"/>
              <a:t>Il monitoraggio</a:t>
            </a:r>
            <a:r>
              <a:rPr lang="it-IT" dirty="0"/>
              <a:t> </a:t>
            </a:r>
            <a:r>
              <a:rPr lang="it-IT" dirty="0" smtClean="0"/>
              <a:t>che si è definito, prevede azioni su tutte le Academy:</a:t>
            </a:r>
          </a:p>
          <a:p>
            <a:pPr algn="just"/>
            <a:r>
              <a:rPr lang="it-IT" dirty="0" smtClean="0"/>
              <a:t>- Formazione di base (durante Convegno e Assemblea)</a:t>
            </a:r>
          </a:p>
          <a:p>
            <a:pPr algn="just"/>
            <a:r>
              <a:rPr lang="it-IT" dirty="0" smtClean="0"/>
              <a:t>- Formazione specialistica accademica</a:t>
            </a:r>
          </a:p>
          <a:p>
            <a:pPr algn="just"/>
            <a:r>
              <a:rPr lang="it-IT" dirty="0" smtClean="0"/>
              <a:t>- Formazione specialistica presso sede industriale</a:t>
            </a:r>
          </a:p>
          <a:p>
            <a:pPr algn="just"/>
            <a:r>
              <a:rPr lang="it-IT" dirty="0" smtClean="0"/>
              <a:t>Il prof. Galetto illustra una </a:t>
            </a:r>
            <a:r>
              <a:rPr lang="it-IT" dirty="0" err="1"/>
              <a:t>c</a:t>
            </a:r>
            <a:r>
              <a:rPr lang="it-IT" dirty="0" err="1" smtClean="0"/>
              <a:t>heck</a:t>
            </a:r>
            <a:r>
              <a:rPr lang="it-IT" dirty="0" smtClean="0"/>
              <a:t> list per il controllo degli aspetti organizzativi. Vengono poi analizzati i questionari</a:t>
            </a:r>
            <a:r>
              <a:rPr lang="it-IT" dirty="0"/>
              <a:t> </a:t>
            </a:r>
            <a:r>
              <a:rPr lang="it-IT" dirty="0" smtClean="0"/>
              <a:t>relativi al monitoraggio sui risultati del corso (questionari con domande </a:t>
            </a:r>
            <a:r>
              <a:rPr lang="it-IT" dirty="0"/>
              <a:t>a</a:t>
            </a:r>
            <a:r>
              <a:rPr lang="it-IT" dirty="0" smtClean="0"/>
              <a:t>: docenti, discenti</a:t>
            </a:r>
            <a:r>
              <a:rPr lang="it-IT" dirty="0"/>
              <a:t> </a:t>
            </a:r>
            <a:r>
              <a:rPr lang="it-IT" dirty="0" smtClean="0"/>
              <a:t>e aziende). Il questionario verrà erogato a fine corso in modalità online o cartacea. </a:t>
            </a:r>
          </a:p>
          <a:p>
            <a:pPr algn="just"/>
            <a:r>
              <a:rPr lang="it-IT" dirty="0" smtClean="0"/>
              <a:t>Il CD dopo accurata discussione il CD approva la proposta del prof. Galetto e chiede che la procedura complessiva venga utilizzata nei due prossimi corsi organizzati da AITEM Academy.</a:t>
            </a:r>
          </a:p>
        </p:txBody>
      </p:sp>
    </p:spTree>
    <p:extLst>
      <p:ext uri="{BB962C8B-B14F-4D97-AF65-F5344CB8AC3E}">
        <p14:creationId xmlns:p14="http://schemas.microsoft.com/office/powerpoint/2010/main" val="360638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95536" y="1124744"/>
            <a:ext cx="835292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600" b="1" dirty="0" smtClean="0"/>
              <a:t>Corso </a:t>
            </a:r>
            <a:r>
              <a:rPr lang="it-IT" sz="1600" b="1" dirty="0" err="1"/>
              <a:t>AITeM</a:t>
            </a:r>
            <a:r>
              <a:rPr lang="it-IT" sz="1600" b="1" dirty="0"/>
              <a:t> Academy Udine (M. Sortino</a:t>
            </a:r>
            <a:r>
              <a:rPr lang="it-IT" sz="1600" b="1" dirty="0" smtClean="0"/>
              <a:t>)</a:t>
            </a:r>
          </a:p>
          <a:p>
            <a:pPr algn="just"/>
            <a:r>
              <a:rPr lang="it-IT" sz="1600" dirty="0" smtClean="0"/>
              <a:t>Il </a:t>
            </a:r>
            <a:r>
              <a:rPr lang="it-IT" sz="1600" dirty="0"/>
              <a:t>Prof. Sortino </a:t>
            </a:r>
            <a:r>
              <a:rPr lang="it-IT" sz="1600" dirty="0" smtClean="0"/>
              <a:t>illustra il contenuti del </a:t>
            </a:r>
            <a:r>
              <a:rPr lang="it-IT" sz="1600" dirty="0"/>
              <a:t>corso </a:t>
            </a:r>
            <a:r>
              <a:rPr lang="it-IT" sz="1600" dirty="0" smtClean="0"/>
              <a:t>che sta organizzando nell’ambito delle AITEM Academy a Udine. Il titolo della scuola è: </a:t>
            </a:r>
            <a:r>
              <a:rPr lang="it-IT" sz="1600" dirty="0" err="1"/>
              <a:t>Sensorizzazione</a:t>
            </a:r>
            <a:r>
              <a:rPr lang="it-IT" sz="1600" dirty="0"/>
              <a:t> di macchine ed impianti per Industria </a:t>
            </a:r>
            <a:r>
              <a:rPr lang="it-IT" sz="1600" dirty="0" smtClean="0"/>
              <a:t>4.0. </a:t>
            </a:r>
          </a:p>
          <a:p>
            <a:pPr algn="just"/>
            <a:r>
              <a:rPr lang="it-IT" sz="1600" dirty="0" smtClean="0"/>
              <a:t>La scuola si terrà nei primi mesi 2020 con data da definire. Le aziende coinvolte saranno </a:t>
            </a:r>
            <a:r>
              <a:rPr lang="it-IT" sz="1600" dirty="0" err="1" smtClean="0"/>
              <a:t>Kistler</a:t>
            </a:r>
            <a:r>
              <a:rPr lang="it-IT" sz="1600" dirty="0" smtClean="0"/>
              <a:t>, Bosch, </a:t>
            </a:r>
            <a:r>
              <a:rPr lang="it-IT" sz="1600" dirty="0" err="1"/>
              <a:t>B</a:t>
            </a:r>
            <a:r>
              <a:rPr lang="it-IT" sz="1600" dirty="0" err="1" smtClean="0"/>
              <a:t>eanTech</a:t>
            </a:r>
            <a:r>
              <a:rPr lang="it-IT" sz="1600" dirty="0" smtClean="0"/>
              <a:t>, Breton, Danieli, </a:t>
            </a:r>
            <a:r>
              <a:rPr lang="it-IT" sz="1600" dirty="0" err="1" smtClean="0"/>
              <a:t>Ralc</a:t>
            </a:r>
            <a:r>
              <a:rPr lang="it-IT" sz="1600" dirty="0" smtClean="0"/>
              <a:t> Italia. I costi fissi stimati sono circa 5000 euro. Le quote  di iscrizione sono 450 euro/giorno 800 euro 2 per giorni per gli industriali, 200 euro/giorno per gli accademici. E’ previsto  uno Sconto del 15% per soci AITEM.</a:t>
            </a:r>
            <a:r>
              <a:rPr lang="it-IT" sz="1600" dirty="0"/>
              <a:t> </a:t>
            </a:r>
            <a:r>
              <a:rPr lang="it-IT" sz="1600" dirty="0" smtClean="0"/>
              <a:t>Durata</a:t>
            </a:r>
            <a:r>
              <a:rPr lang="it-IT" sz="1600" dirty="0"/>
              <a:t>: 16 ore, 2 giorni </a:t>
            </a:r>
            <a:r>
              <a:rPr lang="it-IT" sz="1600" dirty="0" smtClean="0"/>
              <a:t>consecutivi. Location</a:t>
            </a:r>
            <a:r>
              <a:rPr lang="it-IT" sz="1600" dirty="0"/>
              <a:t>: LAMA FVG (Udine) o </a:t>
            </a:r>
            <a:r>
              <a:rPr lang="it-IT" sz="1600" dirty="0" smtClean="0"/>
              <a:t>LEF(Pordenone)</a:t>
            </a:r>
            <a:r>
              <a:rPr lang="it-IT" sz="1600" dirty="0"/>
              <a:t> </a:t>
            </a:r>
            <a:r>
              <a:rPr lang="it-IT" sz="1600" dirty="0" smtClean="0"/>
              <a:t>Target</a:t>
            </a:r>
            <a:r>
              <a:rPr lang="it-IT" sz="1600" dirty="0"/>
              <a:t>: Dottorandi, Liberi professionisti, Responsabili R&amp;D e uffici tecnici di aziende che producono macchine utensili ed utilizzatori, </a:t>
            </a:r>
            <a:r>
              <a:rPr lang="it-IT" sz="1600" dirty="0" smtClean="0"/>
              <a:t>Imprenditori. Argomenti: Modelli </a:t>
            </a:r>
            <a:r>
              <a:rPr lang="it-IT" sz="1600" dirty="0"/>
              <a:t>di business Industria </a:t>
            </a:r>
            <a:r>
              <a:rPr lang="it-IT" sz="1600" dirty="0" smtClean="0"/>
              <a:t>4.0, Sensorizzazione</a:t>
            </a:r>
            <a:r>
              <a:rPr lang="it-IT" sz="1600" dirty="0"/>
              <a:t>, raccolta ed analisi dei </a:t>
            </a:r>
            <a:r>
              <a:rPr lang="it-IT" sz="1600" dirty="0" smtClean="0"/>
              <a:t>dati, Infrastruttura </a:t>
            </a:r>
            <a:r>
              <a:rPr lang="it-IT" sz="1600" dirty="0"/>
              <a:t>IT aziendale </a:t>
            </a:r>
            <a:r>
              <a:rPr lang="it-IT" sz="1600" dirty="0" smtClean="0"/>
              <a:t>4.0, Manutenzione </a:t>
            </a:r>
            <a:r>
              <a:rPr lang="it-IT" sz="1600" dirty="0"/>
              <a:t>Predittiva, Assistenza Post-Vendita 4.0 e </a:t>
            </a:r>
            <a:r>
              <a:rPr lang="it-IT" sz="1600" dirty="0" err="1" smtClean="0"/>
              <a:t>Servitizzazione</a:t>
            </a:r>
            <a:r>
              <a:rPr lang="it-IT" sz="1600" dirty="0" smtClean="0"/>
              <a:t>, Casi aziendali. Il CD approva</a:t>
            </a:r>
            <a:endParaRPr lang="it-IT" sz="1600" dirty="0"/>
          </a:p>
        </p:txBody>
      </p:sp>
      <p:sp>
        <p:nvSpPr>
          <p:cNvPr id="3" name="Rettangolo 2"/>
          <p:cNvSpPr/>
          <p:nvPr/>
        </p:nvSpPr>
        <p:spPr>
          <a:xfrm>
            <a:off x="395535" y="4437112"/>
            <a:ext cx="835292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 smtClean="0"/>
              <a:t>Progetto </a:t>
            </a:r>
            <a:r>
              <a:rPr lang="it-IT" sz="1600" b="1" dirty="0"/>
              <a:t>AITEM ed NSF (M. Sortino)</a:t>
            </a:r>
          </a:p>
          <a:p>
            <a:pPr algn="just"/>
            <a:r>
              <a:rPr lang="it-IT" sz="1600" dirty="0" smtClean="0"/>
              <a:t>Il prof. Sortino illustra lo stato di avanzamento della </a:t>
            </a:r>
            <a:r>
              <a:rPr lang="en-US" sz="1600" dirty="0" smtClean="0"/>
              <a:t>NSF </a:t>
            </a:r>
            <a:r>
              <a:rPr lang="en-US" sz="1600" dirty="0"/>
              <a:t>IRES Track II </a:t>
            </a:r>
            <a:r>
              <a:rPr lang="en-US" sz="1600" dirty="0" smtClean="0"/>
              <a:t>Proposal: Smart </a:t>
            </a:r>
            <a:r>
              <a:rPr lang="en-US" sz="1600" dirty="0"/>
              <a:t>Machine Tools Made in </a:t>
            </a:r>
            <a:r>
              <a:rPr lang="en-US" sz="1600" dirty="0" smtClean="0"/>
              <a:t>Italy </a:t>
            </a:r>
            <a:r>
              <a:rPr lang="en-US" sz="1600" dirty="0" err="1" smtClean="0"/>
              <a:t>ricordando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passaggi</a:t>
            </a:r>
            <a:r>
              <a:rPr lang="en-US" sz="1600" dirty="0" smtClean="0"/>
              <a:t> </a:t>
            </a:r>
            <a:r>
              <a:rPr lang="en-US" sz="1600" dirty="0" err="1" smtClean="0"/>
              <a:t>principali</a:t>
            </a:r>
            <a:r>
              <a:rPr lang="en-US" sz="1600" dirty="0" smtClean="0"/>
              <a:t> </a:t>
            </a:r>
            <a:r>
              <a:rPr lang="en-US" sz="1600" dirty="0" err="1" smtClean="0"/>
              <a:t>su</a:t>
            </a:r>
            <a:r>
              <a:rPr lang="en-US" sz="1600" dirty="0" smtClean="0"/>
              <a:t> </a:t>
            </a:r>
            <a:r>
              <a:rPr lang="en-US" sz="1600" dirty="0"/>
              <a:t>Principal Investigator, Organizing </a:t>
            </a:r>
            <a:r>
              <a:rPr lang="en-US" sz="1600" dirty="0" smtClean="0"/>
              <a:t>Committee, budget, </a:t>
            </a:r>
            <a:r>
              <a:rPr lang="en-US" sz="1600" dirty="0" err="1" smtClean="0"/>
              <a:t>coinvolgimento</a:t>
            </a:r>
            <a:r>
              <a:rPr lang="en-US" sz="1600" dirty="0" smtClean="0"/>
              <a:t> AITEM. </a:t>
            </a:r>
            <a:r>
              <a:rPr lang="en-US" sz="1600" dirty="0" err="1" smtClean="0"/>
              <a:t>Ricorda</a:t>
            </a:r>
            <a:r>
              <a:rPr lang="en-US" sz="1600" dirty="0" smtClean="0"/>
              <a:t>, </a:t>
            </a:r>
            <a:r>
              <a:rPr lang="en-US" sz="1600" dirty="0" err="1" smtClean="0"/>
              <a:t>inoltre</a:t>
            </a:r>
            <a:r>
              <a:rPr lang="en-US" sz="1600" dirty="0" smtClean="0"/>
              <a:t>, </a:t>
            </a:r>
            <a:r>
              <a:rPr lang="en-US" sz="1600" dirty="0" err="1" smtClean="0"/>
              <a:t>l’idea</a:t>
            </a:r>
            <a:r>
              <a:rPr lang="en-US" sz="1600" dirty="0" smtClean="0"/>
              <a:t> del </a:t>
            </a:r>
            <a:r>
              <a:rPr lang="en-US" sz="1600" dirty="0" err="1" smtClean="0"/>
              <a:t>progetto</a:t>
            </a:r>
            <a:r>
              <a:rPr lang="en-US" sz="1600" dirty="0"/>
              <a:t> </a:t>
            </a:r>
            <a:r>
              <a:rPr lang="en-US" sz="1600" dirty="0" smtClean="0"/>
              <a:t>(“</a:t>
            </a:r>
            <a:r>
              <a:rPr lang="en-US" sz="1600" dirty="0"/>
              <a:t>investigate how Italian machine tool producers and their top customers are implementing digital manufacturing/Industry 4.0 concepts to revolutionize the user experience and business </a:t>
            </a:r>
            <a:r>
              <a:rPr lang="en-US" sz="1600" dirty="0" smtClean="0"/>
              <a:t>model”). </a:t>
            </a:r>
            <a:r>
              <a:rPr lang="it-IT" sz="1600" dirty="0" smtClean="0"/>
              <a:t>La proposta è in una fase piuttosto avanzata e potrebbe essere chiusa nel mese di Settembre 2019.</a:t>
            </a:r>
            <a:endParaRPr lang="it-IT" sz="1600" dirty="0"/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388424" y="6391733"/>
            <a:ext cx="533400" cy="152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33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lo presentazione tt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0"/>
      </a:spPr>
      <a:bodyPr rtlCol="0" anchor="ctr"/>
      <a:lstStyle>
        <a:defPPr algn="ctr">
          <a:defRPr>
            <a:solidFill>
              <a:schemeClr val="accent1">
                <a:lumMod val="75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modello presentazione ttm</Template>
  <TotalTime>8535</TotalTime>
  <Words>1460</Words>
  <Application>Microsoft Office PowerPoint</Application>
  <PresentationFormat>Presentazione su schermo (4:3)</PresentationFormat>
  <Paragraphs>112</Paragraphs>
  <Slides>11</Slides>
  <Notes>3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  <vt:variant>
        <vt:lpstr>Presentazioni personalizzate</vt:lpstr>
      </vt:variant>
      <vt:variant>
        <vt:i4>1</vt:i4>
      </vt:variant>
    </vt:vector>
  </HeadingPairs>
  <TitlesOfParts>
    <vt:vector size="17" baseType="lpstr">
      <vt:lpstr>Arial</vt:lpstr>
      <vt:lpstr>Calibri</vt:lpstr>
      <vt:lpstr>Tahoma</vt:lpstr>
      <vt:lpstr>Times New Roman</vt:lpstr>
      <vt:lpstr>modello presentazione ttm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personalizzata 1</vt:lpstr>
    </vt:vector>
  </TitlesOfParts>
  <Company>Dipartimento di Ingegneria Meccanica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Università degli Studi di Roma Tor Vergata</dc:creator>
  <cp:lastModifiedBy>tullio tolio</cp:lastModifiedBy>
  <cp:revision>998</cp:revision>
  <cp:lastPrinted>2018-03-01T14:50:14Z</cp:lastPrinted>
  <dcterms:created xsi:type="dcterms:W3CDTF">2012-05-24T08:54:23Z</dcterms:created>
  <dcterms:modified xsi:type="dcterms:W3CDTF">2019-09-06T15:52:22Z</dcterms:modified>
</cp:coreProperties>
</file>