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74" r:id="rId3"/>
    <p:sldId id="272" r:id="rId4"/>
    <p:sldId id="277" r:id="rId5"/>
    <p:sldId id="273" r:id="rId6"/>
    <p:sldId id="275" r:id="rId7"/>
    <p:sldId id="261" r:id="rId8"/>
    <p:sldId id="269" r:id="rId9"/>
  </p:sldIdLst>
  <p:sldSz cx="9144000" cy="6858000" type="screen4x3"/>
  <p:notesSz cx="6797675" cy="98742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974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D16C1-A7DE-4174-AD75-C8D1E573392B}" type="datetimeFigureOut">
              <a:rPr lang="it-IT" smtClean="0"/>
              <a:t>08/07/2014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9E138-D16C-4ECB-A010-164E2C93B1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2166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FF10-06D6-4907-85E7-7423680F8AFD}" type="datetimeFigureOut">
              <a:rPr lang="it-IT" smtClean="0"/>
              <a:t>08/07/2014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96D9-52F2-4D30-BF56-3E2607CF23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7540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FF10-06D6-4907-85E7-7423680F8AFD}" type="datetimeFigureOut">
              <a:rPr lang="it-IT" smtClean="0"/>
              <a:t>08/07/2014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96D9-52F2-4D30-BF56-3E2607CF23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7515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FF10-06D6-4907-85E7-7423680F8AFD}" type="datetimeFigureOut">
              <a:rPr lang="it-IT" smtClean="0"/>
              <a:t>08/07/2014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96D9-52F2-4D30-BF56-3E2607CF23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0462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2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2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fld id="{6236FF10-06D6-4907-85E7-7423680F8AFD}" type="datetimeFigureOut">
              <a:rPr lang="it-IT" smtClean="0"/>
              <a:pPr/>
              <a:t>08/07/2014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fld id="{A5DB96D9-52F2-4D30-BF56-3E2607CF235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9306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FF10-06D6-4907-85E7-7423680F8AFD}" type="datetimeFigureOut">
              <a:rPr lang="it-IT" smtClean="0"/>
              <a:t>08/07/2014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96D9-52F2-4D30-BF56-3E2607CF23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7851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FF10-06D6-4907-85E7-7423680F8AFD}" type="datetimeFigureOut">
              <a:rPr lang="it-IT" smtClean="0"/>
              <a:t>08/07/2014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96D9-52F2-4D30-BF56-3E2607CF23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4836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FF10-06D6-4907-85E7-7423680F8AFD}" type="datetimeFigureOut">
              <a:rPr lang="it-IT" smtClean="0"/>
              <a:t>08/07/2014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96D9-52F2-4D30-BF56-3E2607CF23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093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FF10-06D6-4907-85E7-7423680F8AFD}" type="datetimeFigureOut">
              <a:rPr lang="it-IT" smtClean="0"/>
              <a:t>08/07/2014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96D9-52F2-4D30-BF56-3E2607CF23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871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FF10-06D6-4907-85E7-7423680F8AFD}" type="datetimeFigureOut">
              <a:rPr lang="it-IT" smtClean="0"/>
              <a:t>08/07/2014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96D9-52F2-4D30-BF56-3E2607CF23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694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FF10-06D6-4907-85E7-7423680F8AFD}" type="datetimeFigureOut">
              <a:rPr lang="it-IT" smtClean="0"/>
              <a:t>08/07/2014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96D9-52F2-4D30-BF56-3E2607CF23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272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FF10-06D6-4907-85E7-7423680F8AFD}" type="datetimeFigureOut">
              <a:rPr lang="it-IT" smtClean="0"/>
              <a:t>08/07/2014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96D9-52F2-4D30-BF56-3E2607CF23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4538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 userDrawn="1"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EDEDED"/>
          </a:solidFill>
          <a:ln>
            <a:solidFill>
              <a:srgbClr val="EDED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fld id="{6236FF10-06D6-4907-85E7-7423680F8AFD}" type="datetimeFigureOut">
              <a:rPr lang="it-IT" smtClean="0"/>
              <a:pPr/>
              <a:t>08/07/2014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fld id="{A5DB96D9-52F2-4D30-BF56-3E2607CF235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728"/>
          <a:stretch/>
        </p:blipFill>
        <p:spPr bwMode="auto">
          <a:xfrm>
            <a:off x="0" y="0"/>
            <a:ext cx="9144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619672" y="13996"/>
            <a:ext cx="7056784" cy="6389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cxnSp>
        <p:nvCxnSpPr>
          <p:cNvPr id="9" name="Connettore 1 8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38100">
            <a:solidFill>
              <a:srgbClr val="0059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379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accent5">
              <a:lumMod val="20000"/>
              <a:lumOff val="8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4400" b="1" dirty="0" smtClean="0">
                <a:solidFill>
                  <a:schemeClr val="tx2">
                    <a:lumMod val="50000"/>
                  </a:schemeClr>
                </a:solidFill>
              </a:rPr>
              <a:t>Scuola AITEM</a:t>
            </a:r>
            <a:endParaRPr lang="it-IT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</a:rPr>
              <a:t>I livello – prof.ssa Rosanna Di Lorenzo</a:t>
            </a:r>
          </a:p>
          <a:p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</a:rPr>
              <a:t>II livello – prof.ssa Fabrizia Caiazzo</a:t>
            </a:r>
          </a:p>
          <a:p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</a:rPr>
              <a:t>Direttore – prof. Claudio Giardini</a:t>
            </a:r>
            <a:endParaRPr lang="it-IT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9144000" cy="1512168"/>
          </a:xfrm>
          <a:prstGeom prst="rect">
            <a:avLst/>
          </a:prstGeom>
          <a:solidFill>
            <a:srgbClr val="EDEDED"/>
          </a:solidFill>
          <a:ln>
            <a:solidFill>
              <a:srgbClr val="EDED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9" name="Immagin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5" y="73090"/>
            <a:ext cx="4667250" cy="1343025"/>
          </a:xfrm>
          <a:prstGeom prst="rect">
            <a:avLst/>
          </a:prstGeom>
          <a:noFill/>
          <a:ln>
            <a:noFill/>
          </a:ln>
          <a:effectLst>
            <a:outerShdw blurRad="63500" sx="106000" sy="106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281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Proposta Scuola I e II livello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Nasce dalla necessità di fornire una identità culturale comune ai giovani ricercatori e una capacità di analisi trasversale sulle tematiche di interesse scientifico del settore nel </a:t>
            </a:r>
            <a:r>
              <a:rPr lang="it-IT" b="1" dirty="0" smtClean="0"/>
              <a:t>I livello</a:t>
            </a:r>
            <a:r>
              <a:rPr lang="it-IT" dirty="0" smtClean="0"/>
              <a:t> con approfondimenti mirati nel </a:t>
            </a:r>
            <a:r>
              <a:rPr lang="it-IT" b="1" dirty="0" smtClean="0"/>
              <a:t>II livello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  <p:pic>
        <p:nvPicPr>
          <p:cNvPr id="4" name="Immagin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555776" y="2967018"/>
            <a:ext cx="4222991" cy="3241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13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Riconoscimento CFU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dirty="0" smtClean="0"/>
              <a:t>Alla frequenza della scuola viene </a:t>
            </a:r>
            <a:r>
              <a:rPr lang="it-IT" b="1" dirty="0" smtClean="0"/>
              <a:t>associato un numero di CFU proporzionato all’impegno</a:t>
            </a:r>
            <a:endParaRPr lang="it-IT" dirty="0"/>
          </a:p>
          <a:p>
            <a:pPr lvl="1"/>
            <a:r>
              <a:rPr lang="it-IT" dirty="0" smtClean="0"/>
              <a:t>25 ore di impegno studente = 1 CFU</a:t>
            </a:r>
          </a:p>
          <a:p>
            <a:endParaRPr lang="it-IT" dirty="0" smtClean="0"/>
          </a:p>
          <a:p>
            <a:r>
              <a:rPr lang="it-IT" dirty="0" smtClean="0"/>
              <a:t>Per la Scuola 2014 </a:t>
            </a:r>
            <a:r>
              <a:rPr lang="it-IT" dirty="0"/>
              <a:t>si </a:t>
            </a:r>
            <a:r>
              <a:rPr lang="it-IT" dirty="0" smtClean="0"/>
              <a:t>prevede, a </a:t>
            </a:r>
            <a:r>
              <a:rPr lang="it-IT" dirty="0"/>
              <a:t>fronte della </a:t>
            </a:r>
            <a:r>
              <a:rPr lang="it-IT" u="sng" dirty="0"/>
              <a:t>presentazione di un progetto</a:t>
            </a:r>
            <a:r>
              <a:rPr lang="it-IT" dirty="0"/>
              <a:t> nei giorni successivi alla chiusura della Scuola con modalità che verranno comunicate agli </a:t>
            </a:r>
            <a:r>
              <a:rPr lang="it-IT" dirty="0" smtClean="0"/>
              <a:t>allievi, di riconoscere i seguenti CFU:</a:t>
            </a:r>
          </a:p>
          <a:p>
            <a:pPr lvl="1"/>
            <a:r>
              <a:rPr lang="it-IT" u="sng" dirty="0" smtClean="0"/>
              <a:t>Scuola di I livello: 4 CFU</a:t>
            </a:r>
          </a:p>
          <a:p>
            <a:pPr lvl="1"/>
            <a:r>
              <a:rPr lang="it-IT" u="sng" dirty="0" smtClean="0"/>
              <a:t>Scuola di II livello: 2 CFU</a:t>
            </a:r>
          </a:p>
        </p:txBody>
      </p:sp>
    </p:spTree>
    <p:extLst>
      <p:ext uri="{BB962C8B-B14F-4D97-AF65-F5344CB8AC3E}">
        <p14:creationId xmlns:p14="http://schemas.microsoft.com/office/powerpoint/2010/main" val="330318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Progetto finale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Al termine della Scuola è prevista l’assegnazione di un progetto conclusivo del tipo «relazione» su un tema definito </a:t>
            </a:r>
            <a:r>
              <a:rPr lang="it-IT" b="1" dirty="0" smtClean="0"/>
              <a:t>da realizzare entro 30 giorni</a:t>
            </a:r>
            <a:r>
              <a:rPr lang="it-IT" dirty="0" smtClean="0"/>
              <a:t> tramite ricerca bibliografica:</a:t>
            </a:r>
          </a:p>
          <a:p>
            <a:pPr lvl="1"/>
            <a:r>
              <a:rPr lang="it-IT" dirty="0" smtClean="0"/>
              <a:t>l’assegnazione dei CFU è subordinata alla consegna di tale relazione</a:t>
            </a:r>
          </a:p>
          <a:p>
            <a:pPr lvl="1"/>
            <a:r>
              <a:rPr lang="it-IT" dirty="0" smtClean="0"/>
              <a:t>la consegna corrisponde all’invio della relazione al coordinatore della Scuola.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525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Scuola di I livello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 partire dalla necessità di fornire una </a:t>
            </a:r>
            <a:r>
              <a:rPr lang="it-IT" u="sng" dirty="0"/>
              <a:t>identità culturale comune</a:t>
            </a:r>
            <a:r>
              <a:rPr lang="it-IT" dirty="0"/>
              <a:t> ai giovani </a:t>
            </a:r>
            <a:r>
              <a:rPr lang="it-IT" u="sng" dirty="0" err="1"/>
              <a:t>PhD</a:t>
            </a:r>
            <a:r>
              <a:rPr lang="it-IT" u="sng" dirty="0"/>
              <a:t> </a:t>
            </a:r>
            <a:r>
              <a:rPr lang="it-IT" u="sng" dirty="0" err="1"/>
              <a:t>students</a:t>
            </a:r>
            <a:r>
              <a:rPr lang="it-IT" dirty="0"/>
              <a:t> del nostro SSD, la Scuola </a:t>
            </a:r>
            <a:r>
              <a:rPr lang="it-IT" dirty="0" smtClean="0"/>
              <a:t>di I livello si propone di:</a:t>
            </a:r>
          </a:p>
          <a:p>
            <a:pPr lvl="1"/>
            <a:r>
              <a:rPr lang="it-IT" u="sng" dirty="0" smtClean="0"/>
              <a:t>creare </a:t>
            </a:r>
            <a:r>
              <a:rPr lang="it-IT" u="sng" dirty="0"/>
              <a:t>una capacità di analisi trasversale sulle tematiche di interesse scientifico del </a:t>
            </a:r>
            <a:r>
              <a:rPr lang="it-IT" u="sng" dirty="0" smtClean="0"/>
              <a:t>settore</a:t>
            </a:r>
            <a:endParaRPr lang="it-IT" dirty="0" smtClean="0"/>
          </a:p>
          <a:p>
            <a:pPr lvl="1"/>
            <a:r>
              <a:rPr lang="it-IT" b="1" u="sng" dirty="0" smtClean="0"/>
              <a:t>sviluppare </a:t>
            </a:r>
            <a:r>
              <a:rPr lang="it-IT" b="1" u="sng" dirty="0"/>
              <a:t>il senso di appartenenza al SSD</a:t>
            </a:r>
            <a:r>
              <a:rPr lang="it-IT" dirty="0"/>
              <a:t>.</a:t>
            </a:r>
          </a:p>
          <a:p>
            <a:endParaRPr lang="it-IT" dirty="0"/>
          </a:p>
        </p:txBody>
      </p:sp>
      <p:sp>
        <p:nvSpPr>
          <p:cNvPr id="3" name="Freccia a destra 2"/>
          <p:cNvSpPr/>
          <p:nvPr/>
        </p:nvSpPr>
        <p:spPr>
          <a:xfrm>
            <a:off x="8172400" y="5589240"/>
            <a:ext cx="72008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619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La Scuola di I livello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dirty="0" smtClean="0"/>
              <a:t>La </a:t>
            </a:r>
            <a:r>
              <a:rPr lang="it-IT" b="1" dirty="0" smtClean="0"/>
              <a:t>Scuola di primo livello</a:t>
            </a:r>
            <a:r>
              <a:rPr lang="it-IT" dirty="0" smtClean="0"/>
              <a:t>:</a:t>
            </a:r>
          </a:p>
          <a:p>
            <a:pPr lvl="1"/>
            <a:r>
              <a:rPr lang="it-IT" dirty="0" smtClean="0"/>
              <a:t>mira alla </a:t>
            </a:r>
            <a:r>
              <a:rPr lang="it-IT" u="sng" dirty="0" smtClean="0"/>
              <a:t>diffusione di contenuti innovativi di ricerca delle aree</a:t>
            </a:r>
            <a:r>
              <a:rPr lang="it-IT" dirty="0" smtClean="0"/>
              <a:t> di ING-IND/16 ed alla </a:t>
            </a:r>
            <a:r>
              <a:rPr lang="it-IT" u="sng" dirty="0" smtClean="0"/>
              <a:t>conoscenza delle metodologie avanzate per la gestione della ricerca</a:t>
            </a:r>
            <a:r>
              <a:rPr lang="it-IT" dirty="0" smtClean="0"/>
              <a:t> stessa</a:t>
            </a:r>
          </a:p>
          <a:p>
            <a:pPr lvl="1"/>
            <a:r>
              <a:rPr lang="it-IT" dirty="0" smtClean="0"/>
              <a:t>è una occasione </a:t>
            </a:r>
            <a:r>
              <a:rPr lang="it-IT" u="sng" dirty="0" smtClean="0"/>
              <a:t>trasmettere agli allievi la consapevolezza che il trasferimento tecnologico sia </a:t>
            </a:r>
            <a:r>
              <a:rPr lang="it-IT" b="1" u="sng" dirty="0" smtClean="0"/>
              <a:t>oggi</a:t>
            </a:r>
            <a:r>
              <a:rPr lang="it-IT" u="sng" dirty="0" smtClean="0"/>
              <a:t> un elemento importante del loro </a:t>
            </a:r>
            <a:r>
              <a:rPr lang="it-IT" b="1" u="sng" dirty="0" smtClean="0"/>
              <a:t>futuro</a:t>
            </a:r>
            <a:r>
              <a:rPr lang="it-IT" dirty="0" smtClean="0"/>
              <a:t> oltre che l’opportunità di creare in prospettiva un «ponte» possibile tra l’</a:t>
            </a:r>
            <a:r>
              <a:rPr lang="it-IT" dirty="0" err="1" smtClean="0"/>
              <a:t>A.I.Te.M</a:t>
            </a:r>
            <a:r>
              <a:rPr lang="it-IT" dirty="0" smtClean="0"/>
              <a:t>. ed il tessuto industriale</a:t>
            </a:r>
          </a:p>
          <a:p>
            <a:pPr lvl="1"/>
            <a:r>
              <a:rPr lang="it-IT" dirty="0" smtClean="0"/>
              <a:t>propone temi, in termini di tipologie e di intervalli di eventuale riproposizione, in modo </a:t>
            </a:r>
            <a:r>
              <a:rPr lang="it-IT" u="sng" dirty="0" smtClean="0"/>
              <a:t>da essere fruibile dai dottorandi sia al primo che al secondo anno</a:t>
            </a:r>
            <a:r>
              <a:rPr lang="it-IT" dirty="0" smtClean="0"/>
              <a:t>.</a:t>
            </a:r>
          </a:p>
          <a:p>
            <a:pPr lvl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5601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Scuola di II livello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Autofit/>
          </a:bodyPr>
          <a:lstStyle/>
          <a:p>
            <a:r>
              <a:rPr lang="it-IT" dirty="0"/>
              <a:t>L’ </a:t>
            </a:r>
            <a:r>
              <a:rPr lang="it-IT" dirty="0" err="1"/>
              <a:t>A.I.Te.M</a:t>
            </a:r>
            <a:r>
              <a:rPr lang="it-IT" dirty="0"/>
              <a:t>., accanto alla tradizionale </a:t>
            </a:r>
            <a:r>
              <a:rPr lang="it-IT" dirty="0" smtClean="0"/>
              <a:t>Scuola di </a:t>
            </a:r>
            <a:r>
              <a:rPr lang="it-IT" dirty="0"/>
              <a:t>primo livello, intendere promuovere anche una </a:t>
            </a:r>
            <a:r>
              <a:rPr lang="it-IT" b="1" dirty="0" smtClean="0"/>
              <a:t>Scuola di </a:t>
            </a:r>
            <a:r>
              <a:rPr lang="it-IT" b="1" dirty="0"/>
              <a:t>secondo livello</a:t>
            </a:r>
            <a:r>
              <a:rPr lang="it-IT" dirty="0"/>
              <a:t> destinata a </a:t>
            </a:r>
            <a:r>
              <a:rPr lang="it-IT" u="sng" dirty="0"/>
              <a:t>dottorandi del secondo e terzo anno e a giovani ricercatori universitari e </a:t>
            </a:r>
            <a:r>
              <a:rPr lang="it-IT" u="sng" dirty="0" smtClean="0"/>
              <a:t>aziendali</a:t>
            </a:r>
            <a:r>
              <a:rPr lang="it-IT" dirty="0" smtClean="0"/>
              <a:t>, </a:t>
            </a:r>
            <a:r>
              <a:rPr lang="it-IT" dirty="0"/>
              <a:t>in cui </a:t>
            </a:r>
            <a:r>
              <a:rPr lang="it-IT" dirty="0" smtClean="0"/>
              <a:t>presentare </a:t>
            </a:r>
            <a:r>
              <a:rPr lang="it-IT" u="sng" dirty="0"/>
              <a:t>metodiche</a:t>
            </a:r>
            <a:r>
              <a:rPr lang="it-IT" dirty="0"/>
              <a:t>, </a:t>
            </a:r>
            <a:r>
              <a:rPr lang="it-IT" u="sng" dirty="0"/>
              <a:t>tecniche</a:t>
            </a:r>
            <a:r>
              <a:rPr lang="it-IT" dirty="0"/>
              <a:t> e </a:t>
            </a:r>
            <a:r>
              <a:rPr lang="it-IT" u="sng" dirty="0"/>
              <a:t>strumenti di indagine scientifica</a:t>
            </a:r>
            <a:r>
              <a:rPr lang="it-IT" dirty="0"/>
              <a:t>, sia a livello specialistico che applicativo, </a:t>
            </a:r>
            <a:r>
              <a:rPr lang="it-IT" u="sng" dirty="0"/>
              <a:t>focalizzati sulle </a:t>
            </a:r>
            <a:r>
              <a:rPr lang="it-IT" b="1" u="sng" dirty="0"/>
              <a:t>tecnologie più innovative</a:t>
            </a:r>
            <a:r>
              <a:rPr lang="it-IT" dirty="0"/>
              <a:t> delle aree di </a:t>
            </a:r>
            <a:r>
              <a:rPr lang="it-IT" dirty="0" smtClean="0"/>
              <a:t>ING-IND/16.</a:t>
            </a:r>
          </a:p>
          <a:p>
            <a:endParaRPr lang="it-IT" dirty="0"/>
          </a:p>
          <a:p>
            <a:r>
              <a:rPr lang="it-IT" dirty="0" smtClean="0"/>
              <a:t>Deve essere utile </a:t>
            </a:r>
            <a:r>
              <a:rPr lang="it-IT" dirty="0"/>
              <a:t>alla </a:t>
            </a:r>
            <a:r>
              <a:rPr lang="it-IT" u="sng" dirty="0"/>
              <a:t>formazione di giovani ricercatori</a:t>
            </a:r>
            <a:r>
              <a:rPr lang="it-IT" dirty="0"/>
              <a:t>, sia che questi siano </a:t>
            </a:r>
            <a:r>
              <a:rPr lang="it-IT" u="sng" dirty="0"/>
              <a:t>destinati a lavorare in ambito </a:t>
            </a:r>
            <a:r>
              <a:rPr lang="it-IT" b="1" u="sng" dirty="0"/>
              <a:t>universitario</a:t>
            </a:r>
            <a:r>
              <a:rPr lang="it-IT" u="sng" dirty="0"/>
              <a:t> che </a:t>
            </a:r>
            <a:r>
              <a:rPr lang="it-IT" u="sng" dirty="0" smtClean="0"/>
              <a:t>in ambito </a:t>
            </a:r>
            <a:r>
              <a:rPr lang="it-IT" b="1" u="sng" dirty="0" smtClean="0"/>
              <a:t>aziendale</a:t>
            </a:r>
            <a:r>
              <a:rPr lang="it-IT" dirty="0"/>
              <a:t>.</a:t>
            </a:r>
          </a:p>
        </p:txBody>
      </p:sp>
      <p:sp>
        <p:nvSpPr>
          <p:cNvPr id="4" name="Freccia a destra 3"/>
          <p:cNvSpPr/>
          <p:nvPr/>
        </p:nvSpPr>
        <p:spPr>
          <a:xfrm>
            <a:off x="8172400" y="5589240"/>
            <a:ext cx="72008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55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Scuola di II livello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Autofit/>
          </a:bodyPr>
          <a:lstStyle/>
          <a:p>
            <a:r>
              <a:rPr lang="it-IT" dirty="0"/>
              <a:t>La </a:t>
            </a:r>
            <a:r>
              <a:rPr lang="it-IT" b="1" dirty="0"/>
              <a:t>Scuola di secondo livello</a:t>
            </a:r>
            <a:r>
              <a:rPr lang="it-IT" dirty="0"/>
              <a:t> </a:t>
            </a:r>
            <a:r>
              <a:rPr lang="it-IT" dirty="0" smtClean="0"/>
              <a:t>mira </a:t>
            </a:r>
            <a:r>
              <a:rPr lang="it-IT" dirty="0"/>
              <a:t>a:</a:t>
            </a:r>
          </a:p>
          <a:p>
            <a:pPr lvl="1"/>
            <a:r>
              <a:rPr lang="it-IT" dirty="0" smtClean="0"/>
              <a:t>fornire </a:t>
            </a:r>
            <a:r>
              <a:rPr lang="it-IT" dirty="0"/>
              <a:t>una </a:t>
            </a:r>
            <a:r>
              <a:rPr lang="it-IT" u="sng" dirty="0"/>
              <a:t>conoscenza</a:t>
            </a:r>
            <a:r>
              <a:rPr lang="it-IT" dirty="0"/>
              <a:t> su </a:t>
            </a:r>
            <a:r>
              <a:rPr lang="it-IT" u="sng" dirty="0"/>
              <a:t>nuove </a:t>
            </a:r>
            <a:r>
              <a:rPr lang="it-IT" u="sng" dirty="0" smtClean="0"/>
              <a:t>tecniche, metodi o strumenti di indagine</a:t>
            </a:r>
            <a:r>
              <a:rPr lang="it-IT" dirty="0" smtClean="0"/>
              <a:t>,</a:t>
            </a:r>
          </a:p>
          <a:p>
            <a:pPr lvl="1"/>
            <a:r>
              <a:rPr lang="it-IT" u="sng" dirty="0" smtClean="0"/>
              <a:t>approfondire </a:t>
            </a:r>
            <a:r>
              <a:rPr lang="it-IT" u="sng" dirty="0"/>
              <a:t>tecniche e metodologie già </a:t>
            </a:r>
            <a:r>
              <a:rPr lang="it-IT" u="sng" dirty="0" smtClean="0"/>
              <a:t>note</a:t>
            </a:r>
            <a:r>
              <a:rPr lang="it-IT" dirty="0" smtClean="0"/>
              <a:t>,</a:t>
            </a:r>
          </a:p>
          <a:p>
            <a:pPr lvl="1"/>
            <a:r>
              <a:rPr lang="it-IT" dirty="0" smtClean="0"/>
              <a:t>proporre momenti di formazione </a:t>
            </a:r>
            <a:r>
              <a:rPr lang="it-IT" u="sng" dirty="0" smtClean="0"/>
              <a:t>focalizzati </a:t>
            </a:r>
            <a:r>
              <a:rPr lang="it-IT" u="sng" dirty="0"/>
              <a:t>sulle tecnologie più innovative</a:t>
            </a:r>
            <a:endParaRPr lang="it-IT" dirty="0"/>
          </a:p>
          <a:p>
            <a:pPr marL="457200" lvl="1" indent="0">
              <a:buNone/>
            </a:pPr>
            <a:r>
              <a:rPr lang="it-IT" dirty="0" smtClean="0"/>
              <a:t>con </a:t>
            </a:r>
            <a:r>
              <a:rPr lang="it-IT" dirty="0"/>
              <a:t>l’obiettivo </a:t>
            </a:r>
            <a:r>
              <a:rPr lang="it-IT" dirty="0" smtClean="0"/>
              <a:t>di </a:t>
            </a:r>
            <a:r>
              <a:rPr lang="it-IT" dirty="0"/>
              <a:t>generare </a:t>
            </a:r>
            <a:r>
              <a:rPr lang="it-IT" u="sng" dirty="0"/>
              <a:t>ambienti comuni di studio e di discussione di temi di ricerca innovativi e/o </a:t>
            </a:r>
            <a:r>
              <a:rPr lang="it-IT" u="sng" dirty="0" smtClean="0"/>
              <a:t>complessi</a:t>
            </a:r>
            <a:r>
              <a:rPr lang="it-IT" dirty="0" smtClean="0"/>
              <a:t> grazie alla presenza di docenti universitari e di competenze pratiche derivate dall’ambito aziendale.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5963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509</Words>
  <Application>Microsoft Office PowerPoint</Application>
  <PresentationFormat>Presentazione su schermo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Scuola AITEM</vt:lpstr>
      <vt:lpstr>Proposta Scuola I e II livello</vt:lpstr>
      <vt:lpstr>Riconoscimento CFU</vt:lpstr>
      <vt:lpstr>Progetto finale</vt:lpstr>
      <vt:lpstr>La Scuola di I livello</vt:lpstr>
      <vt:lpstr>La Scuola di I livello</vt:lpstr>
      <vt:lpstr>La Scuola di II livello</vt:lpstr>
      <vt:lpstr>La Scuola di II livello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Scuola AITeM</dc:title>
  <dc:creator>Claudio Giardini</dc:creator>
  <cp:lastModifiedBy>Claudio Giardini</cp:lastModifiedBy>
  <cp:revision>63</cp:revision>
  <cp:lastPrinted>2014-05-13T16:48:51Z</cp:lastPrinted>
  <dcterms:created xsi:type="dcterms:W3CDTF">2014-03-25T11:17:42Z</dcterms:created>
  <dcterms:modified xsi:type="dcterms:W3CDTF">2014-07-08T09:11:31Z</dcterms:modified>
</cp:coreProperties>
</file>